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98" r:id="rId1"/>
    <p:sldMasterId id="2147483711" r:id="rId2"/>
  </p:sldMasterIdLst>
  <p:notesMasterIdLst>
    <p:notesMasterId r:id="rId5"/>
  </p:notesMasterIdLst>
  <p:handoutMasterIdLst>
    <p:handoutMasterId r:id="rId6"/>
  </p:handoutMasterIdLst>
  <p:sldIdLst>
    <p:sldId id="257" r:id="rId3"/>
    <p:sldId id="2146846593" r:id="rId4"/>
  </p:sldIdLst>
  <p:sldSz cx="9906000" cy="6858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949489"/>
    <a:srgbClr val="A8A79E"/>
    <a:srgbClr val="FF3399"/>
    <a:srgbClr val="DAF2FC"/>
    <a:srgbClr val="6CA76A"/>
    <a:srgbClr val="90B7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96" autoAdjust="0"/>
    <p:restoredTop sz="96224" autoAdjust="0"/>
  </p:normalViewPr>
  <p:slideViewPr>
    <p:cSldViewPr snapToGrid="0">
      <p:cViewPr varScale="1">
        <p:scale>
          <a:sx n="78" d="100"/>
          <a:sy n="78" d="100"/>
        </p:scale>
        <p:origin x="1182"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7" d="100"/>
          <a:sy n="77" d="100"/>
        </p:scale>
        <p:origin x="408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6439CE9-2620-4162-A22D-DB5C4F965983}"/>
              </a:ext>
            </a:extLst>
          </p:cNvPr>
          <p:cNvSpPr>
            <a:spLocks noGrp="1"/>
          </p:cNvSpPr>
          <p:nvPr>
            <p:ph type="hdr" sz="quarter"/>
          </p:nvPr>
        </p:nvSpPr>
        <p:spPr>
          <a:xfrm>
            <a:off x="1" y="3"/>
            <a:ext cx="2945448" cy="497838"/>
          </a:xfrm>
          <a:prstGeom prst="rect">
            <a:avLst/>
          </a:prstGeom>
        </p:spPr>
        <p:txBody>
          <a:bodyPr vert="horz" lIns="91289" tIns="45643" rIns="91289" bIns="45643"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ECF3C98-EF45-45E8-9743-BA3D542ED6D1}"/>
              </a:ext>
            </a:extLst>
          </p:cNvPr>
          <p:cNvSpPr>
            <a:spLocks noGrp="1"/>
          </p:cNvSpPr>
          <p:nvPr>
            <p:ph type="dt" sz="quarter" idx="1"/>
          </p:nvPr>
        </p:nvSpPr>
        <p:spPr>
          <a:xfrm>
            <a:off x="3850645" y="3"/>
            <a:ext cx="2945448" cy="497838"/>
          </a:xfrm>
          <a:prstGeom prst="rect">
            <a:avLst/>
          </a:prstGeom>
        </p:spPr>
        <p:txBody>
          <a:bodyPr vert="horz" lIns="91289" tIns="45643" rIns="91289" bIns="45643" rtlCol="0"/>
          <a:lstStyle>
            <a:lvl1pPr algn="r">
              <a:defRPr sz="1200"/>
            </a:lvl1pPr>
          </a:lstStyle>
          <a:p>
            <a:fld id="{10F07715-3D6A-4528-B41F-D145F5F4CBBF}" type="datetimeFigureOut">
              <a:rPr kumimoji="1" lang="ja-JP" altLang="en-US" smtClean="0"/>
              <a:t>2022/12/14</a:t>
            </a:fld>
            <a:endParaRPr kumimoji="1" lang="ja-JP" altLang="en-US"/>
          </a:p>
        </p:txBody>
      </p:sp>
      <p:sp>
        <p:nvSpPr>
          <p:cNvPr id="4" name="フッター プレースホルダー 3">
            <a:extLst>
              <a:ext uri="{FF2B5EF4-FFF2-40B4-BE49-F238E27FC236}">
                <a16:creationId xmlns:a16="http://schemas.microsoft.com/office/drawing/2014/main" id="{1C7BA5C2-6F23-4E10-9FEC-1CAC965AC6C1}"/>
              </a:ext>
            </a:extLst>
          </p:cNvPr>
          <p:cNvSpPr>
            <a:spLocks noGrp="1"/>
          </p:cNvSpPr>
          <p:nvPr>
            <p:ph type="ftr" sz="quarter" idx="2"/>
          </p:nvPr>
        </p:nvSpPr>
        <p:spPr>
          <a:xfrm>
            <a:off x="1" y="9428801"/>
            <a:ext cx="2945448" cy="497838"/>
          </a:xfrm>
          <a:prstGeom prst="rect">
            <a:avLst/>
          </a:prstGeom>
        </p:spPr>
        <p:txBody>
          <a:bodyPr vert="horz" lIns="91289" tIns="45643" rIns="91289" bIns="45643"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06FCC69-21BE-4ED0-9C26-1AC2528DA439}"/>
              </a:ext>
            </a:extLst>
          </p:cNvPr>
          <p:cNvSpPr>
            <a:spLocks noGrp="1"/>
          </p:cNvSpPr>
          <p:nvPr>
            <p:ph type="sldNum" sz="quarter" idx="3"/>
          </p:nvPr>
        </p:nvSpPr>
        <p:spPr>
          <a:xfrm>
            <a:off x="3850645" y="9428801"/>
            <a:ext cx="2945448" cy="497838"/>
          </a:xfrm>
          <a:prstGeom prst="rect">
            <a:avLst/>
          </a:prstGeom>
        </p:spPr>
        <p:txBody>
          <a:bodyPr vert="horz" lIns="91289" tIns="45643" rIns="91289" bIns="45643" rtlCol="0" anchor="b"/>
          <a:lstStyle>
            <a:lvl1pPr algn="r">
              <a:defRPr sz="1200"/>
            </a:lvl1pPr>
          </a:lstStyle>
          <a:p>
            <a:fld id="{46F748D5-C595-4951-9F47-22EC85C0058F}" type="slidenum">
              <a:rPr kumimoji="1" lang="ja-JP" altLang="en-US" smtClean="0"/>
              <a:t>‹#›</a:t>
            </a:fld>
            <a:endParaRPr kumimoji="1" lang="ja-JP" altLang="en-US"/>
          </a:p>
        </p:txBody>
      </p:sp>
    </p:spTree>
    <p:extLst>
      <p:ext uri="{BB962C8B-B14F-4D97-AF65-F5344CB8AC3E}">
        <p14:creationId xmlns:p14="http://schemas.microsoft.com/office/powerpoint/2010/main" val="3196803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945448" cy="497838"/>
          </a:xfrm>
          <a:prstGeom prst="rect">
            <a:avLst/>
          </a:prstGeom>
        </p:spPr>
        <p:txBody>
          <a:bodyPr vert="horz" lIns="91289" tIns="45643" rIns="91289" bIns="4564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5" y="3"/>
            <a:ext cx="2945448" cy="497838"/>
          </a:xfrm>
          <a:prstGeom prst="rect">
            <a:avLst/>
          </a:prstGeom>
        </p:spPr>
        <p:txBody>
          <a:bodyPr vert="horz" lIns="91289" tIns="45643" rIns="91289" bIns="45643" rtlCol="0"/>
          <a:lstStyle>
            <a:lvl1pPr algn="r">
              <a:defRPr sz="1200"/>
            </a:lvl1pPr>
          </a:lstStyle>
          <a:p>
            <a:fld id="{97C1F20C-4FAB-43F9-BAB8-65C001DA7407}" type="datetimeFigureOut">
              <a:rPr kumimoji="1" lang="ja-JP" altLang="en-US" smtClean="0"/>
              <a:t>2022/12/14</a:t>
            </a:fld>
            <a:endParaRPr kumimoji="1" lang="ja-JP" altLang="en-US"/>
          </a:p>
        </p:txBody>
      </p:sp>
      <p:sp>
        <p:nvSpPr>
          <p:cNvPr id="4" name="スライド イメージ プレースホルダー 3"/>
          <p:cNvSpPr>
            <a:spLocks noGrp="1" noRot="1" noChangeAspect="1"/>
          </p:cNvSpPr>
          <p:nvPr>
            <p:ph type="sldImg" idx="2"/>
          </p:nvPr>
        </p:nvSpPr>
        <p:spPr>
          <a:xfrm>
            <a:off x="977900" y="1241425"/>
            <a:ext cx="4841875" cy="3351213"/>
          </a:xfrm>
          <a:prstGeom prst="rect">
            <a:avLst/>
          </a:prstGeom>
          <a:noFill/>
          <a:ln w="12700">
            <a:solidFill>
              <a:prstClr val="black"/>
            </a:solidFill>
          </a:ln>
        </p:spPr>
        <p:txBody>
          <a:bodyPr vert="horz" lIns="91289" tIns="45643" rIns="91289" bIns="45643" rtlCol="0" anchor="ctr"/>
          <a:lstStyle/>
          <a:p>
            <a:endParaRPr lang="ja-JP" altLang="en-US"/>
          </a:p>
        </p:txBody>
      </p:sp>
      <p:sp>
        <p:nvSpPr>
          <p:cNvPr id="5" name="ノート プレースホルダー 4"/>
          <p:cNvSpPr>
            <a:spLocks noGrp="1"/>
          </p:cNvSpPr>
          <p:nvPr>
            <p:ph type="body" sz="quarter" idx="3"/>
          </p:nvPr>
        </p:nvSpPr>
        <p:spPr>
          <a:xfrm>
            <a:off x="680085" y="4777029"/>
            <a:ext cx="5437506" cy="3908187"/>
          </a:xfrm>
          <a:prstGeom prst="rect">
            <a:avLst/>
          </a:prstGeom>
        </p:spPr>
        <p:txBody>
          <a:bodyPr vert="horz" lIns="91289" tIns="45643" rIns="91289" bIns="4564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801"/>
            <a:ext cx="2945448" cy="497838"/>
          </a:xfrm>
          <a:prstGeom prst="rect">
            <a:avLst/>
          </a:prstGeom>
        </p:spPr>
        <p:txBody>
          <a:bodyPr vert="horz" lIns="91289" tIns="45643" rIns="91289" bIns="4564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5" y="9428801"/>
            <a:ext cx="2945448" cy="497838"/>
          </a:xfrm>
          <a:prstGeom prst="rect">
            <a:avLst/>
          </a:prstGeom>
        </p:spPr>
        <p:txBody>
          <a:bodyPr vert="horz" lIns="91289" tIns="45643" rIns="91289" bIns="45643" rtlCol="0" anchor="b"/>
          <a:lstStyle>
            <a:lvl1pPr algn="r">
              <a:defRPr sz="1200"/>
            </a:lvl1pPr>
          </a:lstStyle>
          <a:p>
            <a:fld id="{A9AE6A9C-648D-4965-B15C-BD56EA2A8B25}" type="slidenum">
              <a:rPr kumimoji="1" lang="ja-JP" altLang="en-US" smtClean="0"/>
              <a:t>‹#›</a:t>
            </a:fld>
            <a:endParaRPr kumimoji="1" lang="ja-JP" altLang="en-US"/>
          </a:p>
        </p:txBody>
      </p:sp>
    </p:spTree>
    <p:extLst>
      <p:ext uri="{BB962C8B-B14F-4D97-AF65-F5344CB8AC3E}">
        <p14:creationId xmlns:p14="http://schemas.microsoft.com/office/powerpoint/2010/main" val="16521950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9AE6A9C-648D-4965-B15C-BD56EA2A8B25}" type="slidenum">
              <a:rPr kumimoji="1" lang="ja-JP" altLang="en-US" smtClean="0"/>
              <a:t>1</a:t>
            </a:fld>
            <a:endParaRPr kumimoji="1" lang="ja-JP" altLang="en-US"/>
          </a:p>
        </p:txBody>
      </p:sp>
    </p:spTree>
    <p:extLst>
      <p:ext uri="{BB962C8B-B14F-4D97-AF65-F5344CB8AC3E}">
        <p14:creationId xmlns:p14="http://schemas.microsoft.com/office/powerpoint/2010/main" val="2497243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12608A5-3613-4A34-8656-26DA4FBDE6BF}" type="datetime1">
              <a:rPr kumimoji="1" lang="ja-JP" altLang="en-US" smtClean="0"/>
              <a:t>2022/12/14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1437333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20F692D-1619-4A3D-99A8-11BD39D82D4A}" type="datetime1">
              <a:rPr kumimoji="1" lang="ja-JP" altLang="en-US" smtClean="0"/>
              <a:t>2022/12/14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F4446E-36F0-4173-B706-C9FE4DACECA3}" type="slidenum">
              <a:rPr kumimoji="1" lang="ja-JP" altLang="en-US" smtClean="0"/>
              <a:t>‹#›</a:t>
            </a:fld>
            <a:endParaRPr kumimoji="1" lang="ja-JP" altLang="en-US"/>
          </a:p>
        </p:txBody>
      </p:sp>
    </p:spTree>
    <p:extLst>
      <p:ext uri="{BB962C8B-B14F-4D97-AF65-F5344CB8AC3E}">
        <p14:creationId xmlns:p14="http://schemas.microsoft.com/office/powerpoint/2010/main" val="838452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70BEF4-C7D4-4CD2-BB03-8B4A0D1BF8EF}" type="datetime1">
              <a:rPr kumimoji="1" lang="ja-JP" altLang="en-US" smtClean="0"/>
              <a:t>2022/12/14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F4446E-36F0-4173-B706-C9FE4DACECA3}" type="slidenum">
              <a:rPr kumimoji="1" lang="ja-JP" altLang="en-US" smtClean="0"/>
              <a:t>‹#›</a:t>
            </a:fld>
            <a:endParaRPr kumimoji="1" lang="ja-JP" altLang="en-US"/>
          </a:p>
        </p:txBody>
      </p:sp>
    </p:spTree>
    <p:extLst>
      <p:ext uri="{BB962C8B-B14F-4D97-AF65-F5344CB8AC3E}">
        <p14:creationId xmlns:p14="http://schemas.microsoft.com/office/powerpoint/2010/main" val="1227315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8BC928-FE04-4CF8-9AE3-D645AB24C5F4}" type="datetime1">
              <a:rPr kumimoji="1" lang="ja-JP" altLang="en-US" smtClean="0"/>
              <a:t>2022/12/14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F4446E-36F0-4173-B706-C9FE4DACECA3}" type="slidenum">
              <a:rPr kumimoji="1" lang="ja-JP" altLang="en-US" smtClean="0"/>
              <a:t>‹#›</a:t>
            </a:fld>
            <a:endParaRPr kumimoji="1" lang="ja-JP" altLang="en-US"/>
          </a:p>
        </p:txBody>
      </p:sp>
    </p:spTree>
    <p:extLst>
      <p:ext uri="{BB962C8B-B14F-4D97-AF65-F5344CB8AC3E}">
        <p14:creationId xmlns:p14="http://schemas.microsoft.com/office/powerpoint/2010/main" val="25192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0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7DC824-61D0-4D6B-80BE-0C46537E5F1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4F8A21D-F13E-402D-A374-EEE414D8AD03}"/>
              </a:ext>
            </a:extLst>
          </p:cNvPr>
          <p:cNvSpPr>
            <a:spLocks noGrp="1"/>
          </p:cNvSpPr>
          <p:nvPr>
            <p:ph type="dt" sz="half" idx="10"/>
          </p:nvPr>
        </p:nvSpPr>
        <p:spPr/>
        <p:txBody>
          <a:bodyPr/>
          <a:lstStyle/>
          <a:p>
            <a:fld id="{51F8F451-87EE-484A-B9AB-064D505765BF}" type="datetime1">
              <a:rPr kumimoji="1" lang="ja-JP" altLang="en-US" smtClean="0"/>
              <a:t>2022/12/14</a:t>
            </a:fld>
            <a:endParaRPr kumimoji="1" lang="ja-JP" altLang="en-US"/>
          </a:p>
        </p:txBody>
      </p:sp>
      <p:sp>
        <p:nvSpPr>
          <p:cNvPr id="4" name="フッター プレースホルダー 3">
            <a:extLst>
              <a:ext uri="{FF2B5EF4-FFF2-40B4-BE49-F238E27FC236}">
                <a16:creationId xmlns:a16="http://schemas.microsoft.com/office/drawing/2014/main" id="{B65E98F8-B0F5-4CB9-ABC3-7C389CF0ABE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5FBE3ED-C105-4C7F-BA94-20D25EF13A8B}"/>
              </a:ext>
            </a:extLst>
          </p:cNvPr>
          <p:cNvSpPr>
            <a:spLocks noGrp="1"/>
          </p:cNvSpPr>
          <p:nvPr>
            <p:ph type="sldNum" sz="quarter" idx="12"/>
          </p:nvPr>
        </p:nvSpPr>
        <p:spPr/>
        <p:txBody>
          <a:bodyPr/>
          <a:lstStyle/>
          <a:p>
            <a:fld id="{D2F4446E-36F0-4173-B706-C9FE4DACECA3}" type="slidenum">
              <a:rPr kumimoji="1" lang="ja-JP" altLang="en-US" smtClean="0"/>
              <a:t>‹#›</a:t>
            </a:fld>
            <a:endParaRPr kumimoji="1" lang="ja-JP" altLang="en-US" dirty="0"/>
          </a:p>
        </p:txBody>
      </p:sp>
    </p:spTree>
    <p:extLst>
      <p:ext uri="{BB962C8B-B14F-4D97-AF65-F5344CB8AC3E}">
        <p14:creationId xmlns:p14="http://schemas.microsoft.com/office/powerpoint/2010/main" val="329646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20E92C-B580-4E5B-83F6-8410FF97FBB0}" type="datetime1">
              <a:rPr kumimoji="1" lang="ja-JP" altLang="en-US" smtClean="0"/>
              <a:t>2022/12/14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F4446E-36F0-4173-B706-C9FE4DACECA3}" type="slidenum">
              <a:rPr kumimoji="1" lang="ja-JP" altLang="en-US" smtClean="0"/>
              <a:t>‹#›</a:t>
            </a:fld>
            <a:endParaRPr kumimoji="1" lang="ja-JP" altLang="en-US"/>
          </a:p>
        </p:txBody>
      </p:sp>
    </p:spTree>
    <p:extLst>
      <p:ext uri="{BB962C8B-B14F-4D97-AF65-F5344CB8AC3E}">
        <p14:creationId xmlns:p14="http://schemas.microsoft.com/office/powerpoint/2010/main" val="1200817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B6793C8-8250-4829-B0D9-56D2FFD09BD8}" type="datetime1">
              <a:rPr kumimoji="1" lang="ja-JP" altLang="en-US" smtClean="0"/>
              <a:t>2022/12/14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F4446E-36F0-4173-B706-C9FE4DACECA3}" type="slidenum">
              <a:rPr kumimoji="1" lang="ja-JP" altLang="en-US" smtClean="0"/>
              <a:t>‹#›</a:t>
            </a:fld>
            <a:endParaRPr kumimoji="1" lang="ja-JP" altLang="en-US"/>
          </a:p>
        </p:txBody>
      </p:sp>
    </p:spTree>
    <p:extLst>
      <p:ext uri="{BB962C8B-B14F-4D97-AF65-F5344CB8AC3E}">
        <p14:creationId xmlns:p14="http://schemas.microsoft.com/office/powerpoint/2010/main" val="4036324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F30DA24-C916-44CB-8766-FA83BC3DD981}" type="datetime1">
              <a:rPr kumimoji="1" lang="ja-JP" altLang="en-US" smtClean="0"/>
              <a:t>2022/12/14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F4446E-36F0-4173-B706-C9FE4DACECA3}" type="slidenum">
              <a:rPr kumimoji="1" lang="ja-JP" altLang="en-US" smtClean="0"/>
              <a:t>‹#›</a:t>
            </a:fld>
            <a:endParaRPr kumimoji="1" lang="ja-JP" altLang="en-US"/>
          </a:p>
        </p:txBody>
      </p:sp>
    </p:spTree>
    <p:extLst>
      <p:ext uri="{BB962C8B-B14F-4D97-AF65-F5344CB8AC3E}">
        <p14:creationId xmlns:p14="http://schemas.microsoft.com/office/powerpoint/2010/main" val="2383650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8FE171E-9096-4702-B12E-E604B0143577}" type="datetime1">
              <a:rPr kumimoji="1" lang="ja-JP" altLang="en-US" smtClean="0"/>
              <a:t>2022/12/14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F4446E-36F0-4173-B706-C9FE4DACECA3}" type="slidenum">
              <a:rPr kumimoji="1" lang="ja-JP" altLang="en-US" smtClean="0"/>
              <a:t>‹#›</a:t>
            </a:fld>
            <a:endParaRPr kumimoji="1" lang="ja-JP" altLang="en-US"/>
          </a:p>
        </p:txBody>
      </p:sp>
    </p:spTree>
    <p:extLst>
      <p:ext uri="{BB962C8B-B14F-4D97-AF65-F5344CB8AC3E}">
        <p14:creationId xmlns:p14="http://schemas.microsoft.com/office/powerpoint/2010/main" val="3902131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9D50917-742A-4E48-A8FD-5090A2129177}" type="datetime1">
              <a:rPr kumimoji="1" lang="ja-JP" altLang="en-US" smtClean="0"/>
              <a:t>2022/12/14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F4446E-36F0-4173-B706-C9FE4DACECA3}" type="slidenum">
              <a:rPr kumimoji="1" lang="ja-JP" altLang="en-US" smtClean="0"/>
              <a:t>‹#›</a:t>
            </a:fld>
            <a:endParaRPr kumimoji="1" lang="ja-JP" altLang="en-US"/>
          </a:p>
        </p:txBody>
      </p:sp>
    </p:spTree>
    <p:extLst>
      <p:ext uri="{BB962C8B-B14F-4D97-AF65-F5344CB8AC3E}">
        <p14:creationId xmlns:p14="http://schemas.microsoft.com/office/powerpoint/2010/main" val="88963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C47EF-251F-4425-8BE3-DCD3BEED45B1}" type="datetime1">
              <a:rPr kumimoji="1" lang="ja-JP" altLang="en-US" smtClean="0"/>
              <a:t>2022/12/14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F4446E-36F0-4173-B706-C9FE4DACECA3}" type="slidenum">
              <a:rPr kumimoji="1" lang="ja-JP" altLang="en-US" smtClean="0"/>
              <a:t>‹#›</a:t>
            </a:fld>
            <a:endParaRPr kumimoji="1" lang="ja-JP" altLang="en-US"/>
          </a:p>
        </p:txBody>
      </p:sp>
    </p:spTree>
    <p:extLst>
      <p:ext uri="{BB962C8B-B14F-4D97-AF65-F5344CB8AC3E}">
        <p14:creationId xmlns:p14="http://schemas.microsoft.com/office/powerpoint/2010/main" val="1591243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5303F27-1A22-47D1-A557-F5293F056499}" type="datetime1">
              <a:rPr kumimoji="1" lang="ja-JP" altLang="en-US" smtClean="0"/>
              <a:t>2022/12/14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F4446E-36F0-4173-B706-C9FE4DACECA3}" type="slidenum">
              <a:rPr kumimoji="1" lang="ja-JP" altLang="en-US" smtClean="0"/>
              <a:t>‹#›</a:t>
            </a:fld>
            <a:endParaRPr kumimoji="1" lang="ja-JP" altLang="en-US"/>
          </a:p>
        </p:txBody>
      </p:sp>
    </p:spTree>
    <p:extLst>
      <p:ext uri="{BB962C8B-B14F-4D97-AF65-F5344CB8AC3E}">
        <p14:creationId xmlns:p14="http://schemas.microsoft.com/office/powerpoint/2010/main" val="3542107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512E9-5AD5-4419-8967-50CBC59DF2AB}" type="datetime1">
              <a:rPr kumimoji="1" lang="ja-JP" altLang="en-US" smtClean="0"/>
              <a:t>2022/12/14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4446E-36F0-4173-B706-C9FE4DACECA3}" type="slidenum">
              <a:rPr kumimoji="1" lang="ja-JP" altLang="en-US" smtClean="0"/>
              <a:t>‹#›</a:t>
            </a:fld>
            <a:endParaRPr kumimoji="1" lang="ja-JP" altLang="en-US" dirty="0"/>
          </a:p>
        </p:txBody>
      </p:sp>
    </p:spTree>
    <p:extLst>
      <p:ext uri="{BB962C8B-B14F-4D97-AF65-F5344CB8AC3E}">
        <p14:creationId xmlns:p14="http://schemas.microsoft.com/office/powerpoint/2010/main" val="111494725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7145484"/>
      </p:ext>
    </p:extLst>
  </p:cSld>
  <p:clrMap bg1="lt1" tx1="dk1" bg2="lt2" tx2="dk2" accent1="accent1" accent2="accent2" accent3="accent3" accent4="accent4" accent5="accent5" accent6="accent6" hlink="hlink" folHlink="folHlink"/>
  <p:sldLayoutIdLst>
    <p:sldLayoutId id="2147483712" r:id="rId1"/>
  </p:sldLayoutIdLst>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5F7F0F73-F927-4A87-A0D8-171C4341236B}"/>
              </a:ext>
            </a:extLst>
          </p:cNvPr>
          <p:cNvSpPr/>
          <p:nvPr/>
        </p:nvSpPr>
        <p:spPr>
          <a:xfrm>
            <a:off x="21000" y="545213"/>
            <a:ext cx="9864000" cy="1545585"/>
          </a:xfrm>
          <a:prstGeom prst="roundRect">
            <a:avLst/>
          </a:prstGeom>
          <a:ln w="28575">
            <a:solidFill>
              <a:srgbClr val="76923C"/>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＜対策のポイント＞</a:t>
            </a:r>
            <a:endParaRPr kumimoji="1" lang="en-US" altLang="ja-JP" sz="12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1260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近年の新型コロナの感染拡大やウクライナ情勢等の影響により、幅広い輸入食品原材料の価格高騰等が進むなど、輸入原材料の調達リスクが顕在化する中で、食品製造事業者においては、原材料調達先の多角化等が喫緊の課題となっています。このため、食品製造事業者等に対し、</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原材料調達先の多角化</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等の取組を支援することで、</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原材料調達に関するリスクに対応し、フードサプライチェーンの強化</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を図ります。</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＜事業目標＞</a:t>
            </a:r>
            <a:endParaRPr kumimoji="1" lang="en-US" altLang="ja-JP" sz="1200" b="1" i="0" u="none" strike="noStrike" kern="1200" cap="none" spc="0" normalizeH="0" baseline="0" noProof="0" dirty="0">
              <a:ln>
                <a:noFill/>
              </a:ln>
              <a:solidFill>
                <a:prstClr val="black"/>
              </a:solidFill>
              <a:effectLst/>
              <a:uLnTx/>
              <a:uFillTx/>
              <a:latin typeface="Meiryo UI"/>
              <a:ea typeface="Meiryo UI"/>
              <a:cs typeface="+mn-cs"/>
            </a:endParaRPr>
          </a:p>
          <a:p>
            <a:pPr marL="154800" marR="0" lvl="0" indent="-154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食料の安定供給、国民生活への影響緩和</a:t>
            </a:r>
            <a:r>
              <a:rPr kumimoji="1" lang="ja-JP" altLang="en-US" sz="1200" b="0" i="0" u="none" strike="noStrike" kern="1200" cap="none" spc="0" normalizeH="0" baseline="0" noProof="0" dirty="0">
                <a:ln>
                  <a:noFill/>
                </a:ln>
                <a:solidFill>
                  <a:srgbClr val="FF0000"/>
                </a:solidFill>
                <a:effectLst/>
                <a:uLnTx/>
                <a:uFillTx/>
                <a:latin typeface="Meiryo UI"/>
                <a:ea typeface="Meiryo UI"/>
                <a:cs typeface="+mn-cs"/>
              </a:rPr>
              <a:t>　　</a:t>
            </a:r>
            <a:endParaRPr kumimoji="1" lang="en-US" altLang="ja-JP" sz="1200" b="0" i="0" u="none" strike="noStrike" kern="1200" cap="none" spc="0" normalizeH="0" baseline="0" noProof="0" dirty="0">
              <a:ln>
                <a:noFill/>
              </a:ln>
              <a:solidFill>
                <a:srgbClr val="FF0000"/>
              </a:solidFill>
              <a:effectLst/>
              <a:uLnTx/>
              <a:uFillTx/>
              <a:latin typeface="Meiryo UI"/>
              <a:ea typeface="Meiryo UI"/>
              <a:cs typeface="+mn-cs"/>
            </a:endParaRPr>
          </a:p>
          <a:p>
            <a:pPr marL="154800" marR="0" lvl="0" indent="-15480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円滑な価格転嫁と賃上げ原資の創出</a:t>
            </a:r>
            <a:r>
              <a:rPr kumimoji="1" lang="ja-JP" altLang="en-US" sz="1200" b="0" i="0" u="none" strike="noStrike" kern="1200" cap="none" spc="0" normalizeH="0" baseline="0" noProof="0" dirty="0">
                <a:ln>
                  <a:noFill/>
                </a:ln>
                <a:solidFill>
                  <a:srgbClr val="FF0000"/>
                </a:solidFill>
                <a:effectLst/>
                <a:uLnTx/>
                <a:uFillTx/>
                <a:latin typeface="Meiryo UI"/>
                <a:ea typeface="Meiryo UI"/>
                <a:cs typeface="+mn-cs"/>
              </a:rPr>
              <a:t>　　</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 name="テキスト ボックス 3">
            <a:extLst>
              <a:ext uri="{FF2B5EF4-FFF2-40B4-BE49-F238E27FC236}">
                <a16:creationId xmlns:a16="http://schemas.microsoft.com/office/drawing/2014/main" id="{9C74E7BD-3550-4423-9742-1C7718D72A38}"/>
              </a:ext>
            </a:extLst>
          </p:cNvPr>
          <p:cNvSpPr txBox="1"/>
          <p:nvPr/>
        </p:nvSpPr>
        <p:spPr>
          <a:xfrm>
            <a:off x="0" y="0"/>
            <a:ext cx="9906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a:ea typeface="Meiryo UI"/>
                <a:cs typeface="+mn-cs"/>
              </a:rPr>
              <a:t>○　食品事業者における原材料の調達安定化対策</a:t>
            </a:r>
          </a:p>
        </p:txBody>
      </p:sp>
      <p:graphicFrame>
        <p:nvGraphicFramePr>
          <p:cNvPr id="7" name="表 7">
            <a:extLst>
              <a:ext uri="{FF2B5EF4-FFF2-40B4-BE49-F238E27FC236}">
                <a16:creationId xmlns:a16="http://schemas.microsoft.com/office/drawing/2014/main" id="{6DDD6272-F465-440F-9D5F-E4DBD77DCAC2}"/>
              </a:ext>
            </a:extLst>
          </p:cNvPr>
          <p:cNvGraphicFramePr>
            <a:graphicFrameLocks noGrp="1"/>
          </p:cNvGraphicFramePr>
          <p:nvPr/>
        </p:nvGraphicFramePr>
        <p:xfrm>
          <a:off x="0" y="2167131"/>
          <a:ext cx="9906000" cy="4904618"/>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1995409953"/>
                    </a:ext>
                  </a:extLst>
                </a:gridCol>
                <a:gridCol w="4953000">
                  <a:extLst>
                    <a:ext uri="{9D8B030D-6E8A-4147-A177-3AD203B41FA5}">
                      <a16:colId xmlns:a16="http://schemas.microsoft.com/office/drawing/2014/main" val="300980716"/>
                    </a:ext>
                  </a:extLst>
                </a:gridCol>
              </a:tblGrid>
              <a:tr h="273511">
                <a:tc>
                  <a:txBody>
                    <a:bodyPr/>
                    <a:lstStyle/>
                    <a:p>
                      <a:pPr algn="ctr"/>
                      <a:r>
                        <a:rPr kumimoji="1" lang="ja-JP" altLang="en-US" sz="1200" spc="300" baseline="0" dirty="0">
                          <a:solidFill>
                            <a:schemeClr val="tx1"/>
                          </a:solidFill>
                        </a:rPr>
                        <a:t>＜事業の内容＞</a:t>
                      </a:r>
                    </a:p>
                  </a:txBody>
                  <a:tcPr anchor="ctr">
                    <a:lnL w="12700" cmpd="sng">
                      <a:noFill/>
                    </a:lnL>
                    <a:lnR w="190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C3D69B"/>
                    </a:solidFill>
                  </a:tcPr>
                </a:tc>
                <a:tc>
                  <a:txBody>
                    <a:bodyPr/>
                    <a:lstStyle/>
                    <a:p>
                      <a:pPr algn="ctr"/>
                      <a:r>
                        <a:rPr kumimoji="1" lang="ja-JP" altLang="en-US" sz="1200" spc="300" baseline="0" dirty="0">
                          <a:solidFill>
                            <a:schemeClr val="tx1"/>
                          </a:solidFill>
                        </a:rPr>
                        <a:t>＜事業イメージ＞</a:t>
                      </a:r>
                    </a:p>
                  </a:txBody>
                  <a:tcPr anchor="ctr">
                    <a:lnL w="190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C3D69B"/>
                    </a:solidFill>
                  </a:tcPr>
                </a:tc>
                <a:extLst>
                  <a:ext uri="{0D108BD9-81ED-4DB2-BD59-A6C34878D82A}">
                    <a16:rowId xmlns:a16="http://schemas.microsoft.com/office/drawing/2014/main" val="1622119663"/>
                  </a:ext>
                </a:extLst>
              </a:tr>
              <a:tr h="4630298">
                <a:tc>
                  <a:txBody>
                    <a:bodyPr/>
                    <a:lstStyle/>
                    <a:p>
                      <a:pPr algn="just"/>
                      <a:r>
                        <a:rPr kumimoji="1" lang="ja-JP" altLang="en-US" sz="1100" b="1" u="sng" dirty="0">
                          <a:solidFill>
                            <a:schemeClr val="tx1"/>
                          </a:solidFill>
                        </a:rPr>
                        <a:t>１．食品原材料調達安定化対策事業</a:t>
                      </a:r>
                      <a:endParaRPr kumimoji="1" lang="en-US" altLang="ja-JP" sz="1100" b="1" dirty="0">
                        <a:solidFill>
                          <a:schemeClr val="tx1"/>
                        </a:solidFill>
                      </a:endParaRPr>
                    </a:p>
                    <a:p>
                      <a:pPr marL="271463" indent="-180975" algn="just"/>
                      <a:r>
                        <a:rPr kumimoji="1" lang="ja-JP" altLang="en-US" sz="1100" b="0" dirty="0">
                          <a:solidFill>
                            <a:schemeClr val="tx1"/>
                          </a:solidFill>
                        </a:rPr>
                        <a:t>①　 </a:t>
                      </a:r>
                      <a:r>
                        <a:rPr kumimoji="1" lang="ja-JP" altLang="en-US" sz="1100" b="1" dirty="0">
                          <a:solidFill>
                            <a:schemeClr val="tx1"/>
                          </a:solidFill>
                        </a:rPr>
                        <a:t>原材料調達先の多角化等を通じた調達の安定化のため、原材料切替</a:t>
                      </a:r>
                      <a:r>
                        <a:rPr kumimoji="1" lang="ja-JP" altLang="en-US" sz="1100" b="0" dirty="0">
                          <a:solidFill>
                            <a:schemeClr val="tx1"/>
                          </a:solidFill>
                        </a:rPr>
                        <a:t>等に伴う新商品の開発・製造・販売に必要となる機械・設備等の導入、調査、包装・資材、</a:t>
                      </a:r>
                      <a:r>
                        <a:rPr kumimoji="1" lang="en-US" altLang="ja-JP" sz="1100" b="0" dirty="0">
                          <a:solidFill>
                            <a:schemeClr val="tx1"/>
                          </a:solidFill>
                        </a:rPr>
                        <a:t>PR</a:t>
                      </a:r>
                      <a:r>
                        <a:rPr kumimoji="1" lang="ja-JP" altLang="en-US" sz="1100" b="0" dirty="0">
                          <a:solidFill>
                            <a:schemeClr val="tx1"/>
                          </a:solidFill>
                        </a:rPr>
                        <a:t>等を支援します。</a:t>
                      </a:r>
                      <a:endParaRPr kumimoji="1" lang="en-US" altLang="ja-JP" sz="1100" b="0" dirty="0">
                        <a:solidFill>
                          <a:schemeClr val="tx1"/>
                        </a:solidFill>
                      </a:endParaRPr>
                    </a:p>
                    <a:p>
                      <a:pPr marL="271463" indent="-180975" algn="just"/>
                      <a:endParaRPr kumimoji="1" lang="en-US" altLang="ja-JP" sz="1100" b="0" dirty="0">
                        <a:solidFill>
                          <a:schemeClr val="tx1"/>
                        </a:solidFill>
                      </a:endParaRPr>
                    </a:p>
                    <a:p>
                      <a:pPr marL="319088" indent="-228600" algn="just">
                        <a:buAutoNum type="circleNumDbPlain" startAt="2"/>
                      </a:pPr>
                      <a:r>
                        <a:rPr kumimoji="1" lang="ja-JP" altLang="en-US" sz="1100" b="1" dirty="0">
                          <a:solidFill>
                            <a:schemeClr val="tx1"/>
                          </a:solidFill>
                        </a:rPr>
                        <a:t>　輸入原材料等を用いる製造ラインにおいて行う生産性向上によるコスト削減</a:t>
                      </a:r>
                      <a:r>
                        <a:rPr kumimoji="1" lang="ja-JP" altLang="en-US" sz="1100" b="0" dirty="0">
                          <a:solidFill>
                            <a:schemeClr val="tx1"/>
                          </a:solidFill>
                        </a:rPr>
                        <a:t>（省人化（揚げ油の劣化防止装置の導入等を含む）・省力化。）又は包装資材の変更など環境に配慮した取組に必要となる機械・設備等の導入、新商品の開発・製造・販売・</a:t>
                      </a:r>
                      <a:r>
                        <a:rPr kumimoji="1" lang="en-US" altLang="ja-JP" sz="1100" b="0" dirty="0">
                          <a:solidFill>
                            <a:schemeClr val="tx1"/>
                          </a:solidFill>
                        </a:rPr>
                        <a:t>PR</a:t>
                      </a:r>
                      <a:r>
                        <a:rPr kumimoji="1" lang="ja-JP" altLang="en-US" sz="1100" b="0" dirty="0">
                          <a:solidFill>
                            <a:schemeClr val="tx1"/>
                          </a:solidFill>
                        </a:rPr>
                        <a:t>等を支援します。</a:t>
                      </a:r>
                      <a:endParaRPr kumimoji="1" lang="en-US" altLang="ja-JP" sz="1100" b="0" dirty="0">
                        <a:solidFill>
                          <a:schemeClr val="tx1"/>
                        </a:solidFill>
                      </a:endParaRPr>
                    </a:p>
                    <a:p>
                      <a:pPr marL="271463" indent="-180975" algn="just"/>
                      <a:endParaRPr kumimoji="1" lang="en-US" altLang="ja-JP" sz="1100" b="0" kern="1200" dirty="0">
                        <a:solidFill>
                          <a:schemeClr val="tx1"/>
                        </a:solidFill>
                        <a:latin typeface="+mn-lt"/>
                        <a:ea typeface="+mn-ea"/>
                        <a:cs typeface="+mn-cs"/>
                      </a:endParaRPr>
                    </a:p>
                    <a:p>
                      <a:pPr marL="271463" indent="-180975" algn="just"/>
                      <a:r>
                        <a:rPr kumimoji="1" lang="ja-JP" altLang="en-US" sz="1100" b="0" kern="1200" dirty="0">
                          <a:solidFill>
                            <a:schemeClr val="tx1"/>
                          </a:solidFill>
                          <a:latin typeface="+mn-lt"/>
                          <a:ea typeface="+mn-ea"/>
                          <a:cs typeface="+mn-cs"/>
                        </a:rPr>
                        <a:t>③　 </a:t>
                      </a:r>
                      <a:r>
                        <a:rPr kumimoji="1" lang="ja-JP" altLang="en-US" sz="1100" b="1" kern="1200" dirty="0">
                          <a:solidFill>
                            <a:schemeClr val="tx1"/>
                          </a:solidFill>
                          <a:latin typeface="+mn-lt"/>
                          <a:ea typeface="+mn-ea"/>
                          <a:cs typeface="+mn-cs"/>
                        </a:rPr>
                        <a:t>調達する輸入農林水産物等を継続的に国産農林水産物等に切り替えるために行う販路新規拡大</a:t>
                      </a:r>
                      <a:r>
                        <a:rPr kumimoji="1" lang="ja-JP" altLang="en-US" sz="1100" b="0" kern="1200" dirty="0">
                          <a:solidFill>
                            <a:schemeClr val="tx1"/>
                          </a:solidFill>
                          <a:latin typeface="+mn-lt"/>
                          <a:ea typeface="+mn-ea"/>
                          <a:cs typeface="+mn-cs"/>
                        </a:rPr>
                        <a:t>の取組、併せて地域の農林水産業との連携について支援します。</a:t>
                      </a:r>
                    </a:p>
                    <a:p>
                      <a:pPr algn="just"/>
                      <a:endParaRPr kumimoji="1" lang="en-US" altLang="ja-JP" sz="1100" b="0" dirty="0">
                        <a:solidFill>
                          <a:schemeClr val="tx1"/>
                        </a:solidFill>
                      </a:endParaRPr>
                    </a:p>
                    <a:p>
                      <a:pPr marL="140400" indent="-140400" algn="just"/>
                      <a:r>
                        <a:rPr kumimoji="1" lang="ja-JP" altLang="en-US" sz="1100" b="1" u="sng" dirty="0">
                          <a:solidFill>
                            <a:schemeClr val="tx1"/>
                          </a:solidFill>
                        </a:rPr>
                        <a:t>２．消費者等の理解醸成</a:t>
                      </a:r>
                      <a:endParaRPr kumimoji="1" lang="en-US" altLang="ja-JP" sz="1100" b="1" u="none" dirty="0">
                        <a:solidFill>
                          <a:schemeClr val="tx1"/>
                        </a:solidFill>
                      </a:endParaRPr>
                    </a:p>
                    <a:p>
                      <a:pPr marL="139700" indent="41275" algn="just"/>
                      <a:r>
                        <a:rPr kumimoji="1" lang="ja-JP" altLang="en-US" sz="1100" b="1" u="none" dirty="0">
                          <a:solidFill>
                            <a:schemeClr val="tx1"/>
                          </a:solidFill>
                        </a:rPr>
                        <a:t>　</a:t>
                      </a:r>
                      <a:r>
                        <a:rPr kumimoji="1" lang="ja-JP" altLang="en-US" sz="1100" b="0" dirty="0"/>
                        <a:t>円滑な価格転嫁に向け、インターネット等の各種メディアを活用し、消費者等に対して、</a:t>
                      </a:r>
                      <a:r>
                        <a:rPr kumimoji="1" lang="ja-JP" altLang="en-US" sz="1100" b="1" dirty="0"/>
                        <a:t>食品の生産コストの高騰等に関する実態等の広報</a:t>
                      </a:r>
                      <a:r>
                        <a:rPr kumimoji="1" lang="ja-JP" altLang="en-US" sz="1100" b="0" dirty="0"/>
                        <a:t>を行うことで、価格転嫁を進めやすい環境の整備を図ります。</a:t>
                      </a:r>
                      <a:endParaRPr kumimoji="1" lang="en-US" altLang="ja-JP" sz="1100" b="0" dirty="0"/>
                    </a:p>
                    <a:p>
                      <a:pPr marL="140400" indent="-140400" algn="just"/>
                      <a:endParaRPr kumimoji="1" lang="ja-JP" altLang="en-US" sz="1100" b="1" u="sng" dirty="0"/>
                    </a:p>
                  </a:txBody>
                  <a:tcPr>
                    <a:lnL w="12700" cmpd="sng">
                      <a:noFill/>
                    </a:lnL>
                    <a:lnR w="1905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kumimoji="1" lang="ja-JP" altLang="en-US" sz="1100" b="1" dirty="0">
                        <a:solidFill>
                          <a:schemeClr val="tx1"/>
                        </a:solidFill>
                      </a:endParaRPr>
                    </a:p>
                    <a:p>
                      <a:endParaRPr kumimoji="1" lang="ja-JP" altLang="en-US" sz="1100" dirty="0"/>
                    </a:p>
                  </a:txBody>
                  <a:tcPr>
                    <a:lnL w="1905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5939766"/>
                  </a:ext>
                </a:extLst>
              </a:tr>
            </a:tbl>
          </a:graphicData>
        </a:graphic>
      </p:graphicFrame>
      <p:sp>
        <p:nvSpPr>
          <p:cNvPr id="10" name="テキスト ボックス 9">
            <a:extLst>
              <a:ext uri="{FF2B5EF4-FFF2-40B4-BE49-F238E27FC236}">
                <a16:creationId xmlns:a16="http://schemas.microsoft.com/office/drawing/2014/main" id="{FC6F64C7-4000-4AEF-80DE-713C6239D161}"/>
              </a:ext>
            </a:extLst>
          </p:cNvPr>
          <p:cNvSpPr txBox="1"/>
          <p:nvPr/>
        </p:nvSpPr>
        <p:spPr>
          <a:xfrm>
            <a:off x="157461" y="5686597"/>
            <a:ext cx="129150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＜事業の流れ＞</a:t>
            </a:r>
          </a:p>
        </p:txBody>
      </p:sp>
      <p:sp>
        <p:nvSpPr>
          <p:cNvPr id="11" name="正方形/長方形 10">
            <a:extLst>
              <a:ext uri="{FF2B5EF4-FFF2-40B4-BE49-F238E27FC236}">
                <a16:creationId xmlns:a16="http://schemas.microsoft.com/office/drawing/2014/main" id="{92B39B5E-C373-4944-B805-B9A0F8DE6DC7}"/>
              </a:ext>
            </a:extLst>
          </p:cNvPr>
          <p:cNvSpPr/>
          <p:nvPr/>
        </p:nvSpPr>
        <p:spPr>
          <a:xfrm>
            <a:off x="406971" y="6172463"/>
            <a:ext cx="396240" cy="216000"/>
          </a:xfrm>
          <a:prstGeom prst="rect">
            <a:avLst/>
          </a:prstGeom>
          <a:ln w="190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国</a:t>
            </a:r>
          </a:p>
        </p:txBody>
      </p:sp>
      <p:sp>
        <p:nvSpPr>
          <p:cNvPr id="12" name="正方形/長方形 11">
            <a:extLst>
              <a:ext uri="{FF2B5EF4-FFF2-40B4-BE49-F238E27FC236}">
                <a16:creationId xmlns:a16="http://schemas.microsoft.com/office/drawing/2014/main" id="{F1217BFA-02A9-4E55-87A9-0700DB22EC88}"/>
              </a:ext>
            </a:extLst>
          </p:cNvPr>
          <p:cNvSpPr/>
          <p:nvPr/>
        </p:nvSpPr>
        <p:spPr>
          <a:xfrm>
            <a:off x="1285851" y="6454357"/>
            <a:ext cx="731738" cy="194356"/>
          </a:xfrm>
          <a:prstGeom prst="rect">
            <a:avLst/>
          </a:prstGeom>
          <a:ln w="190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民間団体</a:t>
            </a:r>
            <a:endParaRPr kumimoji="1" lang="ja-JP" altLang="en-US" sz="1050" b="0" i="0" u="none" strike="noStrike" kern="1200" cap="none" spc="0" normalizeH="0" baseline="0" noProof="0" dirty="0">
              <a:ln>
                <a:noFill/>
              </a:ln>
              <a:solidFill>
                <a:srgbClr val="FF0000"/>
              </a:solidFill>
              <a:effectLst/>
              <a:uLnTx/>
              <a:uFillTx/>
              <a:latin typeface="Meiryo UI"/>
              <a:ea typeface="Meiryo UI"/>
              <a:cs typeface="+mn-cs"/>
            </a:endParaRPr>
          </a:p>
        </p:txBody>
      </p:sp>
      <p:sp>
        <p:nvSpPr>
          <p:cNvPr id="13" name="正方形/長方形 12">
            <a:extLst>
              <a:ext uri="{FF2B5EF4-FFF2-40B4-BE49-F238E27FC236}">
                <a16:creationId xmlns:a16="http://schemas.microsoft.com/office/drawing/2014/main" id="{16E7F082-4E4C-4C08-B6CB-244E84900A10}"/>
              </a:ext>
            </a:extLst>
          </p:cNvPr>
          <p:cNvSpPr/>
          <p:nvPr/>
        </p:nvSpPr>
        <p:spPr>
          <a:xfrm>
            <a:off x="1297589" y="6053805"/>
            <a:ext cx="720000" cy="216000"/>
          </a:xfrm>
          <a:prstGeom prst="rect">
            <a:avLst/>
          </a:prstGeom>
          <a:ln w="190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民間団体</a:t>
            </a:r>
          </a:p>
        </p:txBody>
      </p:sp>
      <p:sp>
        <p:nvSpPr>
          <p:cNvPr id="14" name="正方形/長方形 13">
            <a:extLst>
              <a:ext uri="{FF2B5EF4-FFF2-40B4-BE49-F238E27FC236}">
                <a16:creationId xmlns:a16="http://schemas.microsoft.com/office/drawing/2014/main" id="{4E0EDAD7-300B-46A1-B26E-5B726E3B3422}"/>
              </a:ext>
            </a:extLst>
          </p:cNvPr>
          <p:cNvSpPr/>
          <p:nvPr/>
        </p:nvSpPr>
        <p:spPr>
          <a:xfrm>
            <a:off x="2750899" y="6056288"/>
            <a:ext cx="1363301" cy="212142"/>
          </a:xfrm>
          <a:prstGeom prst="rect">
            <a:avLst/>
          </a:prstGeom>
          <a:ln w="1905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食品製造事業者等</a:t>
            </a:r>
          </a:p>
        </p:txBody>
      </p:sp>
      <p:grpSp>
        <p:nvGrpSpPr>
          <p:cNvPr id="9" name="グループ化 8">
            <a:extLst>
              <a:ext uri="{FF2B5EF4-FFF2-40B4-BE49-F238E27FC236}">
                <a16:creationId xmlns:a16="http://schemas.microsoft.com/office/drawing/2014/main" id="{9C63E96D-AC81-48F5-A4D3-772289165355}"/>
              </a:ext>
            </a:extLst>
          </p:cNvPr>
          <p:cNvGrpSpPr/>
          <p:nvPr/>
        </p:nvGrpSpPr>
        <p:grpSpPr>
          <a:xfrm>
            <a:off x="1955325" y="5896088"/>
            <a:ext cx="901064" cy="319969"/>
            <a:chOff x="1862679" y="5878390"/>
            <a:chExt cx="901064" cy="319969"/>
          </a:xfrm>
        </p:grpSpPr>
        <p:sp>
          <p:nvSpPr>
            <p:cNvPr id="19" name="矢印: 右 18">
              <a:extLst>
                <a:ext uri="{FF2B5EF4-FFF2-40B4-BE49-F238E27FC236}">
                  <a16:creationId xmlns:a16="http://schemas.microsoft.com/office/drawing/2014/main" id="{80F7E454-0650-47F7-A700-724C644DD82C}"/>
                </a:ext>
              </a:extLst>
            </p:cNvPr>
            <p:cNvSpPr/>
            <p:nvPr/>
          </p:nvSpPr>
          <p:spPr>
            <a:xfrm>
              <a:off x="2167813" y="6054359"/>
              <a:ext cx="276225" cy="144000"/>
            </a:xfrm>
            <a:prstGeom prst="rightArrow">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21" name="テキスト ボックス 20">
              <a:extLst>
                <a:ext uri="{FF2B5EF4-FFF2-40B4-BE49-F238E27FC236}">
                  <a16:creationId xmlns:a16="http://schemas.microsoft.com/office/drawing/2014/main" id="{A04B1361-D436-48E3-B6B6-451E42A90164}"/>
                </a:ext>
              </a:extLst>
            </p:cNvPr>
            <p:cNvSpPr txBox="1"/>
            <p:nvPr/>
          </p:nvSpPr>
          <p:spPr>
            <a:xfrm>
              <a:off x="1862679" y="5878390"/>
              <a:ext cx="901064"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1/2</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または</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1/3</a:t>
              </a:r>
              <a:endParaRPr kumimoji="1" lang="ja-JP" altLang="en-US" sz="800" b="0" i="0" u="none" strike="noStrike" kern="1200" cap="none" spc="0" normalizeH="0" baseline="0" noProof="0" dirty="0">
                <a:ln>
                  <a:noFill/>
                </a:ln>
                <a:solidFill>
                  <a:prstClr val="black"/>
                </a:solidFill>
                <a:effectLst/>
                <a:uLnTx/>
                <a:uFillTx/>
                <a:latin typeface="Meiryo UI"/>
                <a:ea typeface="Meiryo UI"/>
                <a:cs typeface="+mn-cs"/>
              </a:endParaRPr>
            </a:p>
          </p:txBody>
        </p:sp>
      </p:grpSp>
      <p:sp>
        <p:nvSpPr>
          <p:cNvPr id="24" name="テキスト ボックス 23">
            <a:extLst>
              <a:ext uri="{FF2B5EF4-FFF2-40B4-BE49-F238E27FC236}">
                <a16:creationId xmlns:a16="http://schemas.microsoft.com/office/drawing/2014/main" id="{FC76A445-492C-4E13-B0C0-E080635E2DA0}"/>
              </a:ext>
            </a:extLst>
          </p:cNvPr>
          <p:cNvSpPr txBox="1"/>
          <p:nvPr/>
        </p:nvSpPr>
        <p:spPr>
          <a:xfrm>
            <a:off x="3928882" y="6056311"/>
            <a:ext cx="9720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（１の事業）</a:t>
            </a:r>
          </a:p>
        </p:txBody>
      </p:sp>
      <p:sp>
        <p:nvSpPr>
          <p:cNvPr id="25" name="テキスト ボックス 24">
            <a:extLst>
              <a:ext uri="{FF2B5EF4-FFF2-40B4-BE49-F238E27FC236}">
                <a16:creationId xmlns:a16="http://schemas.microsoft.com/office/drawing/2014/main" id="{D336AD30-071F-4327-B334-79ADB7704031}"/>
              </a:ext>
            </a:extLst>
          </p:cNvPr>
          <p:cNvSpPr txBox="1"/>
          <p:nvPr/>
        </p:nvSpPr>
        <p:spPr>
          <a:xfrm>
            <a:off x="1863828" y="6444399"/>
            <a:ext cx="97200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（２の事業）</a:t>
            </a:r>
          </a:p>
        </p:txBody>
      </p:sp>
      <p:sp>
        <p:nvSpPr>
          <p:cNvPr id="26" name="テキスト ボックス 25">
            <a:extLst>
              <a:ext uri="{FF2B5EF4-FFF2-40B4-BE49-F238E27FC236}">
                <a16:creationId xmlns:a16="http://schemas.microsoft.com/office/drawing/2014/main" id="{CA0B4A5D-041C-4EB7-A8FD-D1D24B474FB9}"/>
              </a:ext>
            </a:extLst>
          </p:cNvPr>
          <p:cNvSpPr txBox="1"/>
          <p:nvPr/>
        </p:nvSpPr>
        <p:spPr>
          <a:xfrm>
            <a:off x="4750408" y="6245537"/>
            <a:ext cx="5293452" cy="646331"/>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お問い合わせ先</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（１の事業）</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大臣官房新事業・食品産業部食品製造課</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03-6744-7180</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200" b="0" i="0" u="none" strike="noStrike" kern="1200" cap="none" spc="0" normalizeH="0" baseline="0" noProof="0" dirty="0">
              <a:ln>
                <a:noFill/>
              </a:ln>
              <a:solidFill>
                <a:srgbClr val="0070C0"/>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（２の事業）</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大臣官房新事業・食品産業部企画グループ</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00" b="0" i="0" u="none" strike="noStrike" kern="1200" cap="none" spc="0" normalizeH="0" baseline="0" noProof="0" dirty="0">
                <a:ln>
                  <a:noFill/>
                </a:ln>
                <a:solidFill>
                  <a:prstClr val="black"/>
                </a:solidFill>
                <a:effectLst/>
                <a:uLnTx/>
                <a:uFillTx/>
                <a:latin typeface="Meiryo UI"/>
                <a:ea typeface="Meiryo UI"/>
                <a:cs typeface="+mn-cs"/>
              </a:rPr>
              <a:t>03-3502-5742</a:t>
            </a: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　　</a:t>
            </a:r>
          </a:p>
        </p:txBody>
      </p:sp>
      <p:sp>
        <p:nvSpPr>
          <p:cNvPr id="27" name="テキスト ボックス 26">
            <a:extLst>
              <a:ext uri="{FF2B5EF4-FFF2-40B4-BE49-F238E27FC236}">
                <a16:creationId xmlns:a16="http://schemas.microsoft.com/office/drawing/2014/main" id="{091BC2D4-9AE4-4C57-A12D-524D60B2D68C}"/>
              </a:ext>
            </a:extLst>
          </p:cNvPr>
          <p:cNvSpPr txBox="1"/>
          <p:nvPr/>
        </p:nvSpPr>
        <p:spPr>
          <a:xfrm>
            <a:off x="0" y="161103"/>
            <a:ext cx="9906000"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令和４年度補正予算額　</a:t>
            </a: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10,000</a:t>
            </a: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百万円</a:t>
            </a: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400" b="1" i="0" u="none" strike="noStrike" kern="1200" cap="none" spc="0" normalizeH="0" baseline="0" noProof="0" dirty="0">
              <a:ln>
                <a:noFill/>
              </a:ln>
              <a:solidFill>
                <a:prstClr val="black"/>
              </a:solidFill>
              <a:effectLst/>
              <a:uLnTx/>
              <a:uFillTx/>
              <a:latin typeface="Meiryo UI"/>
              <a:ea typeface="Meiryo UI"/>
              <a:cs typeface="+mn-cs"/>
            </a:endParaRPr>
          </a:p>
        </p:txBody>
      </p:sp>
      <p:grpSp>
        <p:nvGrpSpPr>
          <p:cNvPr id="8" name="グループ化 7">
            <a:extLst>
              <a:ext uri="{FF2B5EF4-FFF2-40B4-BE49-F238E27FC236}">
                <a16:creationId xmlns:a16="http://schemas.microsoft.com/office/drawing/2014/main" id="{4A91A485-A331-473D-81C2-A0E21E089584}"/>
              </a:ext>
            </a:extLst>
          </p:cNvPr>
          <p:cNvGrpSpPr/>
          <p:nvPr/>
        </p:nvGrpSpPr>
        <p:grpSpPr>
          <a:xfrm>
            <a:off x="730356" y="5909347"/>
            <a:ext cx="628793" cy="707393"/>
            <a:chOff x="670642" y="5896452"/>
            <a:chExt cx="628793" cy="707393"/>
          </a:xfrm>
        </p:grpSpPr>
        <p:sp>
          <p:nvSpPr>
            <p:cNvPr id="16" name="矢印: 右 15">
              <a:extLst>
                <a:ext uri="{FF2B5EF4-FFF2-40B4-BE49-F238E27FC236}">
                  <a16:creationId xmlns:a16="http://schemas.microsoft.com/office/drawing/2014/main" id="{7536B736-96C0-4403-A8B8-B4DA7DBBC2A4}"/>
                </a:ext>
              </a:extLst>
            </p:cNvPr>
            <p:cNvSpPr/>
            <p:nvPr/>
          </p:nvSpPr>
          <p:spPr>
            <a:xfrm>
              <a:off x="843881" y="6059843"/>
              <a:ext cx="276225" cy="144000"/>
            </a:xfrm>
            <a:prstGeom prst="rightArrow">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7" name="矢印: 右 16">
              <a:extLst>
                <a:ext uri="{FF2B5EF4-FFF2-40B4-BE49-F238E27FC236}">
                  <a16:creationId xmlns:a16="http://schemas.microsoft.com/office/drawing/2014/main" id="{380F8F7D-23A8-45FC-AD9C-D4B599A8D6A3}"/>
                </a:ext>
              </a:extLst>
            </p:cNvPr>
            <p:cNvSpPr/>
            <p:nvPr/>
          </p:nvSpPr>
          <p:spPr>
            <a:xfrm>
              <a:off x="849221" y="6459845"/>
              <a:ext cx="276225" cy="144000"/>
            </a:xfrm>
            <a:prstGeom prst="rightArrow">
              <a:avLst/>
            </a:prstGeom>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23" name="テキスト ボックス 22">
              <a:extLst>
                <a:ext uri="{FF2B5EF4-FFF2-40B4-BE49-F238E27FC236}">
                  <a16:creationId xmlns:a16="http://schemas.microsoft.com/office/drawing/2014/main" id="{B8086078-ACD2-4544-ABD0-30BAD5FF342D}"/>
                </a:ext>
              </a:extLst>
            </p:cNvPr>
            <p:cNvSpPr txBox="1"/>
            <p:nvPr/>
          </p:nvSpPr>
          <p:spPr>
            <a:xfrm>
              <a:off x="670642" y="6300888"/>
              <a:ext cx="62879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委託</a:t>
              </a:r>
            </a:p>
          </p:txBody>
        </p:sp>
        <p:sp>
          <p:nvSpPr>
            <p:cNvPr id="88" name="テキスト ボックス 87">
              <a:extLst>
                <a:ext uri="{FF2B5EF4-FFF2-40B4-BE49-F238E27FC236}">
                  <a16:creationId xmlns:a16="http://schemas.microsoft.com/office/drawing/2014/main" id="{67D98CDC-6F56-46BD-8F9A-FF29EF1DDB9C}"/>
                </a:ext>
              </a:extLst>
            </p:cNvPr>
            <p:cNvSpPr txBox="1"/>
            <p:nvPr/>
          </p:nvSpPr>
          <p:spPr>
            <a:xfrm>
              <a:off x="745264" y="5896452"/>
              <a:ext cx="47346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定額</a:t>
              </a:r>
            </a:p>
          </p:txBody>
        </p:sp>
      </p:grpSp>
      <p:grpSp>
        <p:nvGrpSpPr>
          <p:cNvPr id="91" name="グループ化 90">
            <a:extLst>
              <a:ext uri="{FF2B5EF4-FFF2-40B4-BE49-F238E27FC236}">
                <a16:creationId xmlns:a16="http://schemas.microsoft.com/office/drawing/2014/main" id="{C0675B33-3BD1-41DD-A4B4-EB953A264E7A}"/>
              </a:ext>
            </a:extLst>
          </p:cNvPr>
          <p:cNvGrpSpPr/>
          <p:nvPr/>
        </p:nvGrpSpPr>
        <p:grpSpPr>
          <a:xfrm>
            <a:off x="7837845" y="3144023"/>
            <a:ext cx="1680350" cy="956514"/>
            <a:chOff x="5999000" y="1645969"/>
            <a:chExt cx="2027099" cy="1125756"/>
          </a:xfrm>
        </p:grpSpPr>
        <p:grpSp>
          <p:nvGrpSpPr>
            <p:cNvPr id="92" name="グループ化 91">
              <a:extLst>
                <a:ext uri="{FF2B5EF4-FFF2-40B4-BE49-F238E27FC236}">
                  <a16:creationId xmlns:a16="http://schemas.microsoft.com/office/drawing/2014/main" id="{0D84A063-B3CE-4D95-BA98-F5E75B4FE81E}"/>
                </a:ext>
              </a:extLst>
            </p:cNvPr>
            <p:cNvGrpSpPr/>
            <p:nvPr/>
          </p:nvGrpSpPr>
          <p:grpSpPr>
            <a:xfrm>
              <a:off x="6171626" y="1648849"/>
              <a:ext cx="1547787" cy="1122876"/>
              <a:chOff x="6263080" y="1648849"/>
              <a:chExt cx="1456333" cy="938246"/>
            </a:xfrm>
          </p:grpSpPr>
          <p:pic>
            <p:nvPicPr>
              <p:cNvPr id="95" name="図 94">
                <a:extLst>
                  <a:ext uri="{FF2B5EF4-FFF2-40B4-BE49-F238E27FC236}">
                    <a16:creationId xmlns:a16="http://schemas.microsoft.com/office/drawing/2014/main" id="{D5D8DDF9-84B2-44D6-BE96-85416F56FDF6}"/>
                  </a:ext>
                </a:extLst>
              </p:cNvPr>
              <p:cNvPicPr>
                <a:picLocks noChangeAspect="1"/>
              </p:cNvPicPr>
              <p:nvPr/>
            </p:nvPicPr>
            <p:blipFill>
              <a:blip r:embed="rId2"/>
              <a:stretch>
                <a:fillRect/>
              </a:stretch>
            </p:blipFill>
            <p:spPr>
              <a:xfrm flipH="1">
                <a:off x="6263080" y="1812279"/>
                <a:ext cx="1242153" cy="773570"/>
              </a:xfrm>
              <a:prstGeom prst="rect">
                <a:avLst/>
              </a:prstGeom>
            </p:spPr>
          </p:pic>
          <p:sp>
            <p:nvSpPr>
              <p:cNvPr id="96" name="正方形/長方形 95">
                <a:extLst>
                  <a:ext uri="{FF2B5EF4-FFF2-40B4-BE49-F238E27FC236}">
                    <a16:creationId xmlns:a16="http://schemas.microsoft.com/office/drawing/2014/main" id="{5A479293-E2EB-48BE-86ED-FAD9AF6474E0}"/>
                  </a:ext>
                </a:extLst>
              </p:cNvPr>
              <p:cNvSpPr/>
              <p:nvPr/>
            </p:nvSpPr>
            <p:spPr>
              <a:xfrm rot="19537927">
                <a:off x="6650886" y="1648849"/>
                <a:ext cx="432048" cy="239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97" name="正方形/長方形 96">
                <a:extLst>
                  <a:ext uri="{FF2B5EF4-FFF2-40B4-BE49-F238E27FC236}">
                    <a16:creationId xmlns:a16="http://schemas.microsoft.com/office/drawing/2014/main" id="{CC7AE995-64D1-4FB1-97C6-7CF025F2E7F4}"/>
                  </a:ext>
                </a:extLst>
              </p:cNvPr>
              <p:cNvSpPr/>
              <p:nvPr/>
            </p:nvSpPr>
            <p:spPr>
              <a:xfrm rot="19537928">
                <a:off x="7227958" y="2145117"/>
                <a:ext cx="491455" cy="441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grpSp>
        <p:pic>
          <p:nvPicPr>
            <p:cNvPr id="93" name="図 92">
              <a:extLst>
                <a:ext uri="{FF2B5EF4-FFF2-40B4-BE49-F238E27FC236}">
                  <a16:creationId xmlns:a16="http://schemas.microsoft.com/office/drawing/2014/main" id="{F02C14AA-6B2D-4C6B-B5AA-781A5547B185}"/>
                </a:ext>
              </a:extLst>
            </p:cNvPr>
            <p:cNvPicPr>
              <a:picLocks noChangeAspect="1"/>
            </p:cNvPicPr>
            <p:nvPr/>
          </p:nvPicPr>
          <p:blipFill>
            <a:blip r:embed="rId3"/>
            <a:stretch>
              <a:fillRect/>
            </a:stretch>
          </p:blipFill>
          <p:spPr>
            <a:xfrm>
              <a:off x="5999000" y="1645969"/>
              <a:ext cx="499034" cy="701612"/>
            </a:xfrm>
            <a:prstGeom prst="rect">
              <a:avLst/>
            </a:prstGeom>
          </p:spPr>
        </p:pic>
        <p:pic>
          <p:nvPicPr>
            <p:cNvPr id="94" name="図 93">
              <a:extLst>
                <a:ext uri="{FF2B5EF4-FFF2-40B4-BE49-F238E27FC236}">
                  <a16:creationId xmlns:a16="http://schemas.microsoft.com/office/drawing/2014/main" id="{F6C4C163-D49F-46F3-B264-20C3A30A7CC2}"/>
                </a:ext>
              </a:extLst>
            </p:cNvPr>
            <p:cNvPicPr>
              <a:picLocks noChangeAspect="1"/>
            </p:cNvPicPr>
            <p:nvPr/>
          </p:nvPicPr>
          <p:blipFill>
            <a:blip r:embed="rId4"/>
            <a:stretch>
              <a:fillRect/>
            </a:stretch>
          </p:blipFill>
          <p:spPr>
            <a:xfrm>
              <a:off x="7257271" y="2124113"/>
              <a:ext cx="768828" cy="591406"/>
            </a:xfrm>
            <a:prstGeom prst="rect">
              <a:avLst/>
            </a:prstGeom>
          </p:spPr>
        </p:pic>
      </p:grpSp>
      <p:cxnSp>
        <p:nvCxnSpPr>
          <p:cNvPr id="53" name="直線コネクタ 52">
            <a:extLst>
              <a:ext uri="{FF2B5EF4-FFF2-40B4-BE49-F238E27FC236}">
                <a16:creationId xmlns:a16="http://schemas.microsoft.com/office/drawing/2014/main" id="{820AD97C-5C47-42D9-B8FC-2D61B8463F23}"/>
              </a:ext>
            </a:extLst>
          </p:cNvPr>
          <p:cNvCxnSpPr>
            <a:cxnSpLocks/>
          </p:cNvCxnSpPr>
          <p:nvPr/>
        </p:nvCxnSpPr>
        <p:spPr>
          <a:xfrm>
            <a:off x="0" y="460189"/>
            <a:ext cx="9906000" cy="0"/>
          </a:xfrm>
          <a:prstGeom prst="line">
            <a:avLst/>
          </a:prstGeom>
          <a:ln w="38100"/>
        </p:spPr>
        <p:style>
          <a:lnRef idx="1">
            <a:schemeClr val="dk1"/>
          </a:lnRef>
          <a:fillRef idx="0">
            <a:schemeClr val="dk1"/>
          </a:fillRef>
          <a:effectRef idx="0">
            <a:schemeClr val="dk1"/>
          </a:effectRef>
          <a:fontRef idx="minor">
            <a:schemeClr val="tx1"/>
          </a:fontRef>
        </p:style>
      </p:cxnSp>
      <p:sp>
        <p:nvSpPr>
          <p:cNvPr id="55" name="テキスト ボックス 54">
            <a:extLst>
              <a:ext uri="{FF2B5EF4-FFF2-40B4-BE49-F238E27FC236}">
                <a16:creationId xmlns:a16="http://schemas.microsoft.com/office/drawing/2014/main" id="{B59B332F-8CB0-4A0F-977C-B10FDA60A1A3}"/>
              </a:ext>
            </a:extLst>
          </p:cNvPr>
          <p:cNvSpPr txBox="1"/>
          <p:nvPr/>
        </p:nvSpPr>
        <p:spPr>
          <a:xfrm>
            <a:off x="5526027" y="4645124"/>
            <a:ext cx="1603323" cy="4154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a:ea typeface="Meiryo UI"/>
                <a:cs typeface="+mn-cs"/>
              </a:rPr>
              <a:t>国産原材料導入のための</a:t>
            </a:r>
            <a:endParaRPr kumimoji="1" lang="en-US" altLang="ja-JP" sz="105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a:ea typeface="Meiryo UI"/>
                <a:cs typeface="+mn-cs"/>
              </a:rPr>
              <a:t>製造ラインの増設</a:t>
            </a:r>
          </a:p>
        </p:txBody>
      </p:sp>
      <p:grpSp>
        <p:nvGrpSpPr>
          <p:cNvPr id="3" name="グループ化 2">
            <a:extLst>
              <a:ext uri="{FF2B5EF4-FFF2-40B4-BE49-F238E27FC236}">
                <a16:creationId xmlns:a16="http://schemas.microsoft.com/office/drawing/2014/main" id="{901BD5CD-30DB-4151-BD7C-5B5C08AA117E}"/>
              </a:ext>
            </a:extLst>
          </p:cNvPr>
          <p:cNvGrpSpPr/>
          <p:nvPr/>
        </p:nvGrpSpPr>
        <p:grpSpPr>
          <a:xfrm>
            <a:off x="5576543" y="5096073"/>
            <a:ext cx="1401279" cy="1010056"/>
            <a:chOff x="5587298" y="4967703"/>
            <a:chExt cx="1401279" cy="1010056"/>
          </a:xfrm>
        </p:grpSpPr>
        <p:pic>
          <p:nvPicPr>
            <p:cNvPr id="56" name="図 55">
              <a:extLst>
                <a:ext uri="{FF2B5EF4-FFF2-40B4-BE49-F238E27FC236}">
                  <a16:creationId xmlns:a16="http://schemas.microsoft.com/office/drawing/2014/main" id="{02EEDDA5-436D-4524-B8A9-AA095FE9BC5F}"/>
                </a:ext>
              </a:extLst>
            </p:cNvPr>
            <p:cNvPicPr>
              <a:picLocks noChangeAspect="1"/>
            </p:cNvPicPr>
            <p:nvPr/>
          </p:nvPicPr>
          <p:blipFill>
            <a:blip r:embed="rId5"/>
            <a:stretch>
              <a:fillRect/>
            </a:stretch>
          </p:blipFill>
          <p:spPr>
            <a:xfrm>
              <a:off x="5587298" y="4988014"/>
              <a:ext cx="351002" cy="328097"/>
            </a:xfrm>
            <a:prstGeom prst="rect">
              <a:avLst/>
            </a:prstGeom>
          </p:spPr>
        </p:pic>
        <p:pic>
          <p:nvPicPr>
            <p:cNvPr id="57" name="図 56">
              <a:extLst>
                <a:ext uri="{FF2B5EF4-FFF2-40B4-BE49-F238E27FC236}">
                  <a16:creationId xmlns:a16="http://schemas.microsoft.com/office/drawing/2014/main" id="{0BEAE2CA-A5CE-459A-9AC3-B0282310287C}"/>
                </a:ext>
              </a:extLst>
            </p:cNvPr>
            <p:cNvPicPr>
              <a:picLocks noChangeAspect="1"/>
            </p:cNvPicPr>
            <p:nvPr/>
          </p:nvPicPr>
          <p:blipFill>
            <a:blip r:embed="rId6"/>
            <a:stretch>
              <a:fillRect/>
            </a:stretch>
          </p:blipFill>
          <p:spPr>
            <a:xfrm>
              <a:off x="6033620" y="4967703"/>
              <a:ext cx="426110" cy="442559"/>
            </a:xfrm>
            <a:prstGeom prst="rect">
              <a:avLst/>
            </a:prstGeom>
          </p:spPr>
        </p:pic>
        <p:pic>
          <p:nvPicPr>
            <p:cNvPr id="58" name="図 57">
              <a:extLst>
                <a:ext uri="{FF2B5EF4-FFF2-40B4-BE49-F238E27FC236}">
                  <a16:creationId xmlns:a16="http://schemas.microsoft.com/office/drawing/2014/main" id="{7A524FAF-D0CC-4900-863F-8742FDE19A56}"/>
                </a:ext>
              </a:extLst>
            </p:cNvPr>
            <p:cNvPicPr>
              <a:picLocks noChangeAspect="1"/>
            </p:cNvPicPr>
            <p:nvPr/>
          </p:nvPicPr>
          <p:blipFill>
            <a:blip r:embed="rId7"/>
            <a:stretch>
              <a:fillRect/>
            </a:stretch>
          </p:blipFill>
          <p:spPr>
            <a:xfrm>
              <a:off x="6486628" y="4987459"/>
              <a:ext cx="501949" cy="469193"/>
            </a:xfrm>
            <a:prstGeom prst="rect">
              <a:avLst/>
            </a:prstGeom>
          </p:spPr>
        </p:pic>
        <p:pic>
          <p:nvPicPr>
            <p:cNvPr id="59" name="図 58">
              <a:extLst>
                <a:ext uri="{FF2B5EF4-FFF2-40B4-BE49-F238E27FC236}">
                  <a16:creationId xmlns:a16="http://schemas.microsoft.com/office/drawing/2014/main" id="{AED92ADD-BAF3-4129-B67C-6583B00272D2}"/>
                </a:ext>
              </a:extLst>
            </p:cNvPr>
            <p:cNvPicPr>
              <a:picLocks noChangeAspect="1"/>
            </p:cNvPicPr>
            <p:nvPr/>
          </p:nvPicPr>
          <p:blipFill>
            <a:blip r:embed="rId8"/>
            <a:stretch>
              <a:fillRect/>
            </a:stretch>
          </p:blipFill>
          <p:spPr>
            <a:xfrm>
              <a:off x="5663654" y="5382022"/>
              <a:ext cx="1243309" cy="595737"/>
            </a:xfrm>
            <a:prstGeom prst="rect">
              <a:avLst/>
            </a:prstGeom>
          </p:spPr>
        </p:pic>
      </p:grpSp>
      <p:sp>
        <p:nvSpPr>
          <p:cNvPr id="60" name="テキスト ボックス 59">
            <a:extLst>
              <a:ext uri="{FF2B5EF4-FFF2-40B4-BE49-F238E27FC236}">
                <a16:creationId xmlns:a16="http://schemas.microsoft.com/office/drawing/2014/main" id="{9D165BA3-194C-4725-A2EE-C758D5BF52B5}"/>
              </a:ext>
            </a:extLst>
          </p:cNvPr>
          <p:cNvSpPr txBox="1"/>
          <p:nvPr/>
        </p:nvSpPr>
        <p:spPr>
          <a:xfrm>
            <a:off x="7656048" y="4612567"/>
            <a:ext cx="1646605"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生産者との連携による</a:t>
            </a:r>
            <a:endParaRPr kumimoji="1" lang="en-US" altLang="ja-JP" sz="11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地域食材を活用する取組</a:t>
            </a:r>
            <a:endParaRPr kumimoji="1" lang="en-US" altLang="ja-JP" sz="900" b="1" i="0" u="none" strike="noStrike" kern="1200" cap="none" spc="0" normalizeH="0" baseline="0" noProof="0" dirty="0">
              <a:ln>
                <a:noFill/>
              </a:ln>
              <a:solidFill>
                <a:prstClr val="black"/>
              </a:solidFill>
              <a:effectLst/>
              <a:uLnTx/>
              <a:uFillTx/>
              <a:latin typeface="Meiryo UI"/>
              <a:ea typeface="Meiryo UI"/>
              <a:cs typeface="+mn-cs"/>
            </a:endParaRPr>
          </a:p>
        </p:txBody>
      </p:sp>
      <p:grpSp>
        <p:nvGrpSpPr>
          <p:cNvPr id="2" name="グループ化 1">
            <a:extLst>
              <a:ext uri="{FF2B5EF4-FFF2-40B4-BE49-F238E27FC236}">
                <a16:creationId xmlns:a16="http://schemas.microsoft.com/office/drawing/2014/main" id="{119F3A55-FA93-4216-8DEE-3134E4DCBE16}"/>
              </a:ext>
            </a:extLst>
          </p:cNvPr>
          <p:cNvGrpSpPr/>
          <p:nvPr/>
        </p:nvGrpSpPr>
        <p:grpSpPr>
          <a:xfrm>
            <a:off x="7917189" y="5088172"/>
            <a:ext cx="1439822" cy="1157365"/>
            <a:chOff x="7657541" y="4873783"/>
            <a:chExt cx="1439822" cy="1157365"/>
          </a:xfrm>
        </p:grpSpPr>
        <p:pic>
          <p:nvPicPr>
            <p:cNvPr id="61" name="図 60" descr="花の模様の絵&#10;&#10;低い精度で自動的に生成された説明">
              <a:extLst>
                <a:ext uri="{FF2B5EF4-FFF2-40B4-BE49-F238E27FC236}">
                  <a16:creationId xmlns:a16="http://schemas.microsoft.com/office/drawing/2014/main" id="{E94C40AC-2543-4F5A-865C-94565F0CD0A0}"/>
                </a:ext>
              </a:extLst>
            </p:cNvPr>
            <p:cNvPicPr>
              <a:picLocks noChangeAspect="1"/>
            </p:cNvPicPr>
            <p:nvPr/>
          </p:nvPicPr>
          <p:blipFill>
            <a:blip r:embed="rId9"/>
            <a:stretch>
              <a:fillRect/>
            </a:stretch>
          </p:blipFill>
          <p:spPr>
            <a:xfrm>
              <a:off x="7880483" y="4944284"/>
              <a:ext cx="1086864" cy="1086864"/>
            </a:xfrm>
            <a:prstGeom prst="rect">
              <a:avLst/>
            </a:prstGeom>
          </p:spPr>
        </p:pic>
        <p:sp>
          <p:nvSpPr>
            <p:cNvPr id="63" name="矢印: 左右 62">
              <a:extLst>
                <a:ext uri="{FF2B5EF4-FFF2-40B4-BE49-F238E27FC236}">
                  <a16:creationId xmlns:a16="http://schemas.microsoft.com/office/drawing/2014/main" id="{4D732F42-C259-4C18-9F62-78FF92733587}"/>
                </a:ext>
              </a:extLst>
            </p:cNvPr>
            <p:cNvSpPr/>
            <p:nvPr/>
          </p:nvSpPr>
          <p:spPr>
            <a:xfrm rot="1477318">
              <a:off x="8227242" y="5192448"/>
              <a:ext cx="623246" cy="401944"/>
            </a:xfrm>
            <a:prstGeom prst="leftRightArrow">
              <a:avLst>
                <a:gd name="adj1" fmla="val 50000"/>
                <a:gd name="adj2" fmla="val 24367"/>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a:ea typeface="Meiryo UI"/>
                <a:cs typeface="+mn-cs"/>
              </a:endParaRPr>
            </a:p>
          </p:txBody>
        </p:sp>
        <p:pic>
          <p:nvPicPr>
            <p:cNvPr id="64" name="図 63" descr="座る, ドーナツ, 探す, 顔 が含まれている画像&#10;&#10;自動的に生成された説明">
              <a:extLst>
                <a:ext uri="{FF2B5EF4-FFF2-40B4-BE49-F238E27FC236}">
                  <a16:creationId xmlns:a16="http://schemas.microsoft.com/office/drawing/2014/main" id="{9267EF6A-0718-4597-A938-098FFD9F1132}"/>
                </a:ext>
              </a:extLst>
            </p:cNvPr>
            <p:cNvPicPr>
              <a:picLocks noChangeAspect="1"/>
            </p:cNvPicPr>
            <p:nvPr/>
          </p:nvPicPr>
          <p:blipFill>
            <a:blip r:embed="rId10"/>
            <a:stretch>
              <a:fillRect/>
            </a:stretch>
          </p:blipFill>
          <p:spPr>
            <a:xfrm>
              <a:off x="8864853" y="4873783"/>
              <a:ext cx="232510" cy="232510"/>
            </a:xfrm>
            <a:prstGeom prst="rect">
              <a:avLst/>
            </a:prstGeom>
          </p:spPr>
        </p:pic>
        <p:pic>
          <p:nvPicPr>
            <p:cNvPr id="65" name="図 64" descr="卵の形をしたケーキ&#10;&#10;中程度の精度で自動的に生成された説明">
              <a:extLst>
                <a:ext uri="{FF2B5EF4-FFF2-40B4-BE49-F238E27FC236}">
                  <a16:creationId xmlns:a16="http://schemas.microsoft.com/office/drawing/2014/main" id="{3F36EA19-4648-459F-9283-F8BD344A6FDA}"/>
                </a:ext>
              </a:extLst>
            </p:cNvPr>
            <p:cNvPicPr>
              <a:picLocks noChangeAspect="1"/>
            </p:cNvPicPr>
            <p:nvPr/>
          </p:nvPicPr>
          <p:blipFill>
            <a:blip r:embed="rId11"/>
            <a:stretch>
              <a:fillRect/>
            </a:stretch>
          </p:blipFill>
          <p:spPr>
            <a:xfrm>
              <a:off x="8602348" y="5633730"/>
              <a:ext cx="334268" cy="307527"/>
            </a:xfrm>
            <a:prstGeom prst="rect">
              <a:avLst/>
            </a:prstGeom>
          </p:spPr>
        </p:pic>
        <p:pic>
          <p:nvPicPr>
            <p:cNvPr id="66" name="図 65" descr="皿の上の食べ物&#10;&#10;自動的に生成された説明">
              <a:extLst>
                <a:ext uri="{FF2B5EF4-FFF2-40B4-BE49-F238E27FC236}">
                  <a16:creationId xmlns:a16="http://schemas.microsoft.com/office/drawing/2014/main" id="{194506AB-9D68-45F5-A1C4-10B0886A3784}"/>
                </a:ext>
              </a:extLst>
            </p:cNvPr>
            <p:cNvPicPr>
              <a:picLocks noChangeAspect="1"/>
            </p:cNvPicPr>
            <p:nvPr/>
          </p:nvPicPr>
          <p:blipFill>
            <a:blip r:embed="rId12"/>
            <a:stretch>
              <a:fillRect/>
            </a:stretch>
          </p:blipFill>
          <p:spPr>
            <a:xfrm>
              <a:off x="7682195" y="5576064"/>
              <a:ext cx="296691" cy="259770"/>
            </a:xfrm>
            <a:prstGeom prst="rect">
              <a:avLst/>
            </a:prstGeom>
          </p:spPr>
        </p:pic>
        <p:pic>
          <p:nvPicPr>
            <p:cNvPr id="67" name="図 66">
              <a:extLst>
                <a:ext uri="{FF2B5EF4-FFF2-40B4-BE49-F238E27FC236}">
                  <a16:creationId xmlns:a16="http://schemas.microsoft.com/office/drawing/2014/main" id="{932AC20A-C59A-4F3F-9C36-DFE19E2E4541}"/>
                </a:ext>
              </a:extLst>
            </p:cNvPr>
            <p:cNvPicPr>
              <a:picLocks noChangeAspect="1"/>
            </p:cNvPicPr>
            <p:nvPr/>
          </p:nvPicPr>
          <p:blipFill>
            <a:blip r:embed="rId13"/>
            <a:stretch>
              <a:fillRect/>
            </a:stretch>
          </p:blipFill>
          <p:spPr>
            <a:xfrm>
              <a:off x="7657541" y="4892626"/>
              <a:ext cx="620036" cy="579574"/>
            </a:xfrm>
            <a:prstGeom prst="rect">
              <a:avLst/>
            </a:prstGeom>
          </p:spPr>
        </p:pic>
      </p:grpSp>
      <p:sp>
        <p:nvSpPr>
          <p:cNvPr id="112" name="矢印: 右 111">
            <a:extLst>
              <a:ext uri="{FF2B5EF4-FFF2-40B4-BE49-F238E27FC236}">
                <a16:creationId xmlns:a16="http://schemas.microsoft.com/office/drawing/2014/main" id="{CD17F260-D58E-466C-92AB-08156956A8FA}"/>
              </a:ext>
            </a:extLst>
          </p:cNvPr>
          <p:cNvSpPr/>
          <p:nvPr/>
        </p:nvSpPr>
        <p:spPr>
          <a:xfrm>
            <a:off x="6131638" y="3608454"/>
            <a:ext cx="205571" cy="4210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74" name="テキスト ボックス 73">
            <a:extLst>
              <a:ext uri="{FF2B5EF4-FFF2-40B4-BE49-F238E27FC236}">
                <a16:creationId xmlns:a16="http://schemas.microsoft.com/office/drawing/2014/main" id="{0F0A1D22-8C73-4F9F-8229-CDD6A0C51EAB}"/>
              </a:ext>
            </a:extLst>
          </p:cNvPr>
          <p:cNvSpPr txBox="1"/>
          <p:nvPr/>
        </p:nvSpPr>
        <p:spPr>
          <a:xfrm>
            <a:off x="5475936" y="2633242"/>
            <a:ext cx="1519968" cy="25391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a:ea typeface="Meiryo UI"/>
                <a:cs typeface="+mn-cs"/>
              </a:rPr>
              <a:t>原材料調達先の多角化</a:t>
            </a:r>
            <a:endParaRPr kumimoji="1" lang="en-US" altLang="ja-JP" sz="105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5" name="テキスト ボックス 74">
            <a:extLst>
              <a:ext uri="{FF2B5EF4-FFF2-40B4-BE49-F238E27FC236}">
                <a16:creationId xmlns:a16="http://schemas.microsoft.com/office/drawing/2014/main" id="{94EC2295-9F60-4371-BE8B-C0277703FB17}"/>
              </a:ext>
            </a:extLst>
          </p:cNvPr>
          <p:cNvSpPr txBox="1"/>
          <p:nvPr/>
        </p:nvSpPr>
        <p:spPr>
          <a:xfrm>
            <a:off x="7775340" y="2556854"/>
            <a:ext cx="1505540" cy="41549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a:ea typeface="Meiryo UI"/>
                <a:cs typeface="+mn-cs"/>
              </a:rPr>
              <a:t>新商品のための</a:t>
            </a:r>
            <a:endParaRPr kumimoji="1" lang="en-US" altLang="ja-JP" sz="105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a:ea typeface="Meiryo UI"/>
                <a:cs typeface="+mn-cs"/>
              </a:rPr>
              <a:t>製造ラインの変更・増設</a:t>
            </a:r>
          </a:p>
        </p:txBody>
      </p:sp>
      <p:grpSp>
        <p:nvGrpSpPr>
          <p:cNvPr id="20" name="グループ化 19">
            <a:extLst>
              <a:ext uri="{FF2B5EF4-FFF2-40B4-BE49-F238E27FC236}">
                <a16:creationId xmlns:a16="http://schemas.microsoft.com/office/drawing/2014/main" id="{21B62B8A-D392-41E0-B9DE-84E406A0F076}"/>
              </a:ext>
            </a:extLst>
          </p:cNvPr>
          <p:cNvGrpSpPr/>
          <p:nvPr/>
        </p:nvGrpSpPr>
        <p:grpSpPr>
          <a:xfrm>
            <a:off x="4942245" y="2914316"/>
            <a:ext cx="2662629" cy="1728908"/>
            <a:chOff x="4953000" y="2785946"/>
            <a:chExt cx="2662629" cy="1728908"/>
          </a:xfrm>
        </p:grpSpPr>
        <p:sp>
          <p:nvSpPr>
            <p:cNvPr id="100" name="正方形/長方形 99">
              <a:extLst>
                <a:ext uri="{FF2B5EF4-FFF2-40B4-BE49-F238E27FC236}">
                  <a16:creationId xmlns:a16="http://schemas.microsoft.com/office/drawing/2014/main" id="{3B88B49F-5D53-47EB-9299-5E0D2094379E}"/>
                </a:ext>
              </a:extLst>
            </p:cNvPr>
            <p:cNvSpPr/>
            <p:nvPr/>
          </p:nvSpPr>
          <p:spPr>
            <a:xfrm>
              <a:off x="5046428" y="2790223"/>
              <a:ext cx="399584" cy="1724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クッキー　　　パン　</a:t>
              </a:r>
            </a:p>
          </p:txBody>
        </p:sp>
        <p:sp>
          <p:nvSpPr>
            <p:cNvPr id="98" name="正方形/長方形 97">
              <a:extLst>
                <a:ext uri="{FF2B5EF4-FFF2-40B4-BE49-F238E27FC236}">
                  <a16:creationId xmlns:a16="http://schemas.microsoft.com/office/drawing/2014/main" id="{C63E02FB-0149-4C2B-87FE-843717D78A32}"/>
                </a:ext>
              </a:extLst>
            </p:cNvPr>
            <p:cNvSpPr/>
            <p:nvPr/>
          </p:nvSpPr>
          <p:spPr>
            <a:xfrm>
              <a:off x="4953000" y="2797256"/>
              <a:ext cx="1359925" cy="373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輸入小麦</a:t>
              </a:r>
              <a:endParaRPr kumimoji="1" lang="en-US" altLang="ja-JP" sz="9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を使用</a:t>
              </a:r>
              <a:endParaRPr kumimoji="1" lang="en-US" altLang="ja-JP" sz="9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9" name="正方形/長方形 98">
              <a:extLst>
                <a:ext uri="{FF2B5EF4-FFF2-40B4-BE49-F238E27FC236}">
                  <a16:creationId xmlns:a16="http://schemas.microsoft.com/office/drawing/2014/main" id="{A679550B-AA8E-47A1-8DB8-55393F3ADB2C}"/>
                </a:ext>
              </a:extLst>
            </p:cNvPr>
            <p:cNvSpPr/>
            <p:nvPr/>
          </p:nvSpPr>
          <p:spPr>
            <a:xfrm>
              <a:off x="6106068" y="2785946"/>
              <a:ext cx="1359925" cy="373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a:ea typeface="Meiryo UI"/>
                  <a:cs typeface="+mn-cs"/>
                </a:rPr>
                <a:t>米粉・国産小麦</a:t>
              </a:r>
              <a:endParaRPr kumimoji="1" lang="en-US" altLang="ja-JP" sz="9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Meiryo UI"/>
                  <a:ea typeface="Meiryo UI"/>
                  <a:cs typeface="+mn-cs"/>
                </a:rPr>
                <a:t>を使用</a:t>
              </a:r>
              <a:endParaRPr kumimoji="1" lang="en-US" altLang="ja-JP" sz="900" b="1" i="0" u="none" strike="noStrike" kern="1200" cap="none" spc="0" normalizeH="0" baseline="0" noProof="0" dirty="0">
                <a:ln>
                  <a:noFill/>
                </a:ln>
                <a:solidFill>
                  <a:prstClr val="black"/>
                </a:solidFill>
                <a:effectLst/>
                <a:uLnTx/>
                <a:uFillTx/>
                <a:latin typeface="Meiryo UI"/>
                <a:ea typeface="Meiryo UI"/>
                <a:cs typeface="+mn-cs"/>
              </a:endParaRPr>
            </a:p>
          </p:txBody>
        </p:sp>
        <p:grpSp>
          <p:nvGrpSpPr>
            <p:cNvPr id="101" name="グループ化 100">
              <a:extLst>
                <a:ext uri="{FF2B5EF4-FFF2-40B4-BE49-F238E27FC236}">
                  <a16:creationId xmlns:a16="http://schemas.microsoft.com/office/drawing/2014/main" id="{524DFDA4-DEF4-4C89-8CCA-7D4957FAD85D}"/>
                </a:ext>
              </a:extLst>
            </p:cNvPr>
            <p:cNvGrpSpPr/>
            <p:nvPr/>
          </p:nvGrpSpPr>
          <p:grpSpPr>
            <a:xfrm>
              <a:off x="5369224" y="3150238"/>
              <a:ext cx="612942" cy="660542"/>
              <a:chOff x="5888795" y="2598409"/>
              <a:chExt cx="793252" cy="896331"/>
            </a:xfrm>
          </p:grpSpPr>
          <p:grpSp>
            <p:nvGrpSpPr>
              <p:cNvPr id="102" name="グループ化 101">
                <a:extLst>
                  <a:ext uri="{FF2B5EF4-FFF2-40B4-BE49-F238E27FC236}">
                    <a16:creationId xmlns:a16="http://schemas.microsoft.com/office/drawing/2014/main" id="{5971EE41-FD6C-4172-B228-D4E837422699}"/>
                  </a:ext>
                </a:extLst>
              </p:cNvPr>
              <p:cNvGrpSpPr/>
              <p:nvPr/>
            </p:nvGrpSpPr>
            <p:grpSpPr>
              <a:xfrm>
                <a:off x="5888795" y="2598409"/>
                <a:ext cx="793252" cy="896331"/>
                <a:chOff x="5888795" y="2598409"/>
                <a:chExt cx="793252" cy="896331"/>
              </a:xfrm>
            </p:grpSpPr>
            <p:pic>
              <p:nvPicPr>
                <p:cNvPr id="104" name="図 103" descr="文字と絵が描かれた絵&#10;&#10;低い精度で自動的に生成された説明">
                  <a:extLst>
                    <a:ext uri="{FF2B5EF4-FFF2-40B4-BE49-F238E27FC236}">
                      <a16:creationId xmlns:a16="http://schemas.microsoft.com/office/drawing/2014/main" id="{376D5BD6-CCA7-466A-AF81-355A2FC6CC9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88795" y="2598409"/>
                  <a:ext cx="793252" cy="896331"/>
                </a:xfrm>
                <a:prstGeom prst="rect">
                  <a:avLst/>
                </a:prstGeom>
              </p:spPr>
            </p:pic>
            <p:pic>
              <p:nvPicPr>
                <p:cNvPr id="105" name="図 104" descr="文字と絵が描かれた絵&#10;&#10;低い精度で自動的に生成された説明">
                  <a:extLst>
                    <a:ext uri="{FF2B5EF4-FFF2-40B4-BE49-F238E27FC236}">
                      <a16:creationId xmlns:a16="http://schemas.microsoft.com/office/drawing/2014/main" id="{3A4CB758-B668-4672-A0E8-24DE764398F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75463" t="48525" r="10240" b="16626"/>
                <a:stretch/>
              </p:blipFill>
              <p:spPr>
                <a:xfrm>
                  <a:off x="6057287" y="2809846"/>
                  <a:ext cx="345663" cy="578240"/>
                </a:xfrm>
                <a:prstGeom prst="rect">
                  <a:avLst/>
                </a:prstGeom>
              </p:spPr>
            </p:pic>
          </p:grpSp>
          <p:pic>
            <p:nvPicPr>
              <p:cNvPr id="103" name="図 102">
                <a:extLst>
                  <a:ext uri="{FF2B5EF4-FFF2-40B4-BE49-F238E27FC236}">
                    <a16:creationId xmlns:a16="http://schemas.microsoft.com/office/drawing/2014/main" id="{6A0BC995-4DC9-44CB-A90E-3818AC05077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93380" y="3011784"/>
                <a:ext cx="422957" cy="384506"/>
              </a:xfrm>
              <a:prstGeom prst="rect">
                <a:avLst/>
              </a:prstGeom>
            </p:spPr>
          </p:pic>
        </p:grpSp>
        <p:pic>
          <p:nvPicPr>
            <p:cNvPr id="110" name="図 109">
              <a:extLst>
                <a:ext uri="{FF2B5EF4-FFF2-40B4-BE49-F238E27FC236}">
                  <a16:creationId xmlns:a16="http://schemas.microsoft.com/office/drawing/2014/main" id="{2ADCC974-38CF-4149-A8F4-8C0E075726F8}"/>
                </a:ext>
              </a:extLst>
            </p:cNvPr>
            <p:cNvPicPr>
              <a:picLocks noChangeAspect="1"/>
            </p:cNvPicPr>
            <p:nvPr/>
          </p:nvPicPr>
          <p:blipFill>
            <a:blip r:embed="rId17"/>
            <a:stretch>
              <a:fillRect/>
            </a:stretch>
          </p:blipFill>
          <p:spPr>
            <a:xfrm>
              <a:off x="5361741" y="3755594"/>
              <a:ext cx="568952" cy="444950"/>
            </a:xfrm>
            <a:prstGeom prst="rect">
              <a:avLst/>
            </a:prstGeom>
          </p:spPr>
        </p:pic>
        <p:pic>
          <p:nvPicPr>
            <p:cNvPr id="62" name="図 61">
              <a:extLst>
                <a:ext uri="{FF2B5EF4-FFF2-40B4-BE49-F238E27FC236}">
                  <a16:creationId xmlns:a16="http://schemas.microsoft.com/office/drawing/2014/main" id="{07FF02D9-ED47-47FC-92C5-7A7002D0A95E}"/>
                </a:ext>
              </a:extLst>
            </p:cNvPr>
            <p:cNvPicPr>
              <a:picLocks noChangeAspect="1"/>
            </p:cNvPicPr>
            <p:nvPr/>
          </p:nvPicPr>
          <p:blipFill>
            <a:blip r:embed="rId18"/>
            <a:stretch>
              <a:fillRect/>
            </a:stretch>
          </p:blipFill>
          <p:spPr>
            <a:xfrm>
              <a:off x="6479069" y="3746761"/>
              <a:ext cx="568952" cy="461560"/>
            </a:xfrm>
            <a:prstGeom prst="rect">
              <a:avLst/>
            </a:prstGeom>
          </p:spPr>
        </p:pic>
        <p:sp>
          <p:nvSpPr>
            <p:cNvPr id="113" name="吹き出し: 円形 112">
              <a:extLst>
                <a:ext uri="{FF2B5EF4-FFF2-40B4-BE49-F238E27FC236}">
                  <a16:creationId xmlns:a16="http://schemas.microsoft.com/office/drawing/2014/main" id="{8956000D-A52B-45BD-85D7-FCD6807A1D32}"/>
                </a:ext>
              </a:extLst>
            </p:cNvPr>
            <p:cNvSpPr/>
            <p:nvPr/>
          </p:nvSpPr>
          <p:spPr>
            <a:xfrm>
              <a:off x="7037049" y="3701558"/>
              <a:ext cx="578580" cy="227673"/>
            </a:xfrm>
            <a:prstGeom prst="wedgeEllipseCallout">
              <a:avLst>
                <a:gd name="adj1" fmla="val -46874"/>
                <a:gd name="adj2" fmla="val 5314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もっちり感</a:t>
              </a:r>
            </a:p>
          </p:txBody>
        </p:sp>
        <p:grpSp>
          <p:nvGrpSpPr>
            <p:cNvPr id="69" name="グループ化 68">
              <a:extLst>
                <a:ext uri="{FF2B5EF4-FFF2-40B4-BE49-F238E27FC236}">
                  <a16:creationId xmlns:a16="http://schemas.microsoft.com/office/drawing/2014/main" id="{491E2CBD-69E6-4109-A186-D51EEE11E5FE}"/>
                </a:ext>
              </a:extLst>
            </p:cNvPr>
            <p:cNvGrpSpPr/>
            <p:nvPr/>
          </p:nvGrpSpPr>
          <p:grpSpPr>
            <a:xfrm>
              <a:off x="6465938" y="3109486"/>
              <a:ext cx="612942" cy="660542"/>
              <a:chOff x="5888795" y="2598409"/>
              <a:chExt cx="793252" cy="896331"/>
            </a:xfrm>
          </p:grpSpPr>
          <p:grpSp>
            <p:nvGrpSpPr>
              <p:cNvPr id="70" name="グループ化 69">
                <a:extLst>
                  <a:ext uri="{FF2B5EF4-FFF2-40B4-BE49-F238E27FC236}">
                    <a16:creationId xmlns:a16="http://schemas.microsoft.com/office/drawing/2014/main" id="{ABB0BE06-F0F4-4FC7-B88B-B0D347E3C9FA}"/>
                  </a:ext>
                </a:extLst>
              </p:cNvPr>
              <p:cNvGrpSpPr/>
              <p:nvPr/>
            </p:nvGrpSpPr>
            <p:grpSpPr>
              <a:xfrm>
                <a:off x="5888795" y="2598409"/>
                <a:ext cx="793252" cy="896331"/>
                <a:chOff x="5888795" y="2598409"/>
                <a:chExt cx="793252" cy="896331"/>
              </a:xfrm>
            </p:grpSpPr>
            <p:pic>
              <p:nvPicPr>
                <p:cNvPr id="72" name="図 71" descr="文字と絵が描かれた絵&#10;&#10;低い精度で自動的に生成された説明">
                  <a:extLst>
                    <a:ext uri="{FF2B5EF4-FFF2-40B4-BE49-F238E27FC236}">
                      <a16:creationId xmlns:a16="http://schemas.microsoft.com/office/drawing/2014/main" id="{3E4DE443-1245-4D64-9C15-CE425A21806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88795" y="2598409"/>
                  <a:ext cx="793252" cy="896331"/>
                </a:xfrm>
                <a:prstGeom prst="rect">
                  <a:avLst/>
                </a:prstGeom>
              </p:spPr>
            </p:pic>
            <p:pic>
              <p:nvPicPr>
                <p:cNvPr id="73" name="図 72" descr="文字と絵が描かれた絵&#10;&#10;低い精度で自動的に生成された説明">
                  <a:extLst>
                    <a:ext uri="{FF2B5EF4-FFF2-40B4-BE49-F238E27FC236}">
                      <a16:creationId xmlns:a16="http://schemas.microsoft.com/office/drawing/2014/main" id="{F8CCD870-8E08-49F6-88DD-841AB8B62DA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75463" t="48525" r="10240" b="16626"/>
                <a:stretch/>
              </p:blipFill>
              <p:spPr>
                <a:xfrm>
                  <a:off x="6057287" y="2809846"/>
                  <a:ext cx="345663" cy="578240"/>
                </a:xfrm>
                <a:prstGeom prst="rect">
                  <a:avLst/>
                </a:prstGeom>
              </p:spPr>
            </p:pic>
          </p:grpSp>
          <p:pic>
            <p:nvPicPr>
              <p:cNvPr id="71" name="図 70">
                <a:extLst>
                  <a:ext uri="{FF2B5EF4-FFF2-40B4-BE49-F238E27FC236}">
                    <a16:creationId xmlns:a16="http://schemas.microsoft.com/office/drawing/2014/main" id="{2BFAD80D-ABA6-4478-B8EC-4995C15CB3E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993380" y="3011784"/>
                <a:ext cx="422957" cy="384506"/>
              </a:xfrm>
              <a:prstGeom prst="rect">
                <a:avLst/>
              </a:prstGeom>
            </p:spPr>
          </p:pic>
        </p:grpSp>
        <p:sp>
          <p:nvSpPr>
            <p:cNvPr id="107" name="テキスト ボックス 106">
              <a:extLst>
                <a:ext uri="{FF2B5EF4-FFF2-40B4-BE49-F238E27FC236}">
                  <a16:creationId xmlns:a16="http://schemas.microsoft.com/office/drawing/2014/main" id="{B8E78BC4-DD5B-4D68-93C8-364E84D3BFEE}"/>
                </a:ext>
              </a:extLst>
            </p:cNvPr>
            <p:cNvSpPr txBox="1"/>
            <p:nvPr/>
          </p:nvSpPr>
          <p:spPr>
            <a:xfrm rot="428588">
              <a:off x="6512120" y="3173542"/>
              <a:ext cx="53732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米粉で</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さっくり！</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p:txBody>
        </p:sp>
      </p:grpSp>
    </p:spTree>
    <p:extLst>
      <p:ext uri="{BB962C8B-B14F-4D97-AF65-F5344CB8AC3E}">
        <p14:creationId xmlns:p14="http://schemas.microsoft.com/office/powerpoint/2010/main" val="4133908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a:extLst>
              <a:ext uri="{FF2B5EF4-FFF2-40B4-BE49-F238E27FC236}">
                <a16:creationId xmlns:a16="http://schemas.microsoft.com/office/drawing/2014/main" id="{A002B272-4522-4BA7-96EA-450F1F4D30EA}"/>
              </a:ext>
            </a:extLst>
          </p:cNvPr>
          <p:cNvSpPr>
            <a:spLocks noChangeArrowheads="1"/>
          </p:cNvSpPr>
          <p:nvPr/>
        </p:nvSpPr>
        <p:spPr bwMode="auto">
          <a:xfrm>
            <a:off x="0" y="-5146"/>
            <a:ext cx="9906000" cy="324000"/>
          </a:xfrm>
          <a:prstGeom prst="rect">
            <a:avLst/>
          </a:prstGeom>
          <a:solidFill>
            <a:schemeClr val="accent5">
              <a:lumMod val="60000"/>
              <a:lumOff val="40000"/>
            </a:schemeClr>
          </a:solidFill>
          <a:ln w="9525">
            <a:noFill/>
            <a:miter lim="800000"/>
            <a:headEnd/>
            <a:tailEnd/>
          </a:ln>
        </p:spPr>
        <p:txBody>
          <a:bodyPr wrap="none" lIns="97503" tIns="48753" rIns="97503" bIns="48753" anchor="ctr"/>
          <a:lstStyle>
            <a:lvl1pPr defTabSz="957263">
              <a:defRPr kumimoji="1" sz="2100">
                <a:solidFill>
                  <a:schemeClr val="tx1"/>
                </a:solidFill>
                <a:latin typeface="Times New Roman" panose="02020603050405020304" pitchFamily="18" charset="0"/>
                <a:ea typeface="ＭＳ ゴシック" panose="020B0609070205080204" pitchFamily="49" charset="-128"/>
              </a:defRPr>
            </a:lvl1pPr>
            <a:lvl2pPr marL="742950" indent="-285750" defTabSz="957263">
              <a:defRPr kumimoji="1" sz="2100">
                <a:solidFill>
                  <a:schemeClr val="tx1"/>
                </a:solidFill>
                <a:latin typeface="Times New Roman" panose="02020603050405020304" pitchFamily="18" charset="0"/>
                <a:ea typeface="ＭＳ ゴシック" panose="020B0609070205080204" pitchFamily="49" charset="-128"/>
              </a:defRPr>
            </a:lvl2pPr>
            <a:lvl3pPr marL="1143000" indent="-228600" defTabSz="957263">
              <a:defRPr kumimoji="1" sz="2100">
                <a:solidFill>
                  <a:schemeClr val="tx1"/>
                </a:solidFill>
                <a:latin typeface="Times New Roman" panose="02020603050405020304" pitchFamily="18" charset="0"/>
                <a:ea typeface="ＭＳ ゴシック" panose="020B0609070205080204" pitchFamily="49" charset="-128"/>
              </a:defRPr>
            </a:lvl3pPr>
            <a:lvl4pPr marL="1600200" indent="-228600" defTabSz="957263">
              <a:defRPr kumimoji="1" sz="2100">
                <a:solidFill>
                  <a:schemeClr val="tx1"/>
                </a:solidFill>
                <a:latin typeface="Times New Roman" panose="02020603050405020304" pitchFamily="18" charset="0"/>
                <a:ea typeface="ＭＳ ゴシック" panose="020B0609070205080204" pitchFamily="49" charset="-128"/>
              </a:defRPr>
            </a:lvl4pPr>
            <a:lvl5pPr marL="2057400" indent="-228600" defTabSz="957263">
              <a:defRPr kumimoji="1" sz="2100">
                <a:solidFill>
                  <a:schemeClr val="tx1"/>
                </a:solidFill>
                <a:latin typeface="Times New Roman" panose="02020603050405020304" pitchFamily="18" charset="0"/>
                <a:ea typeface="ＭＳ ゴシック" panose="020B0609070205080204" pitchFamily="49" charset="-128"/>
              </a:defRPr>
            </a:lvl5pPr>
            <a:lvl6pPr marL="2514600" indent="-228600" defTabSz="957263" eaLnBrk="0" fontAlgn="base" hangingPunct="0">
              <a:spcBef>
                <a:spcPct val="0"/>
              </a:spcBef>
              <a:spcAft>
                <a:spcPct val="0"/>
              </a:spcAft>
              <a:defRPr kumimoji="1" sz="2100">
                <a:solidFill>
                  <a:schemeClr val="tx1"/>
                </a:solidFill>
                <a:latin typeface="Times New Roman" panose="02020603050405020304" pitchFamily="18" charset="0"/>
                <a:ea typeface="ＭＳ ゴシック" panose="020B0609070205080204" pitchFamily="49" charset="-128"/>
              </a:defRPr>
            </a:lvl6pPr>
            <a:lvl7pPr marL="2971800" indent="-228600" defTabSz="957263" eaLnBrk="0" fontAlgn="base" hangingPunct="0">
              <a:spcBef>
                <a:spcPct val="0"/>
              </a:spcBef>
              <a:spcAft>
                <a:spcPct val="0"/>
              </a:spcAft>
              <a:defRPr kumimoji="1" sz="2100">
                <a:solidFill>
                  <a:schemeClr val="tx1"/>
                </a:solidFill>
                <a:latin typeface="Times New Roman" panose="02020603050405020304" pitchFamily="18" charset="0"/>
                <a:ea typeface="ＭＳ ゴシック" panose="020B0609070205080204" pitchFamily="49" charset="-128"/>
              </a:defRPr>
            </a:lvl7pPr>
            <a:lvl8pPr marL="3429000" indent="-228600" defTabSz="957263" eaLnBrk="0" fontAlgn="base" hangingPunct="0">
              <a:spcBef>
                <a:spcPct val="0"/>
              </a:spcBef>
              <a:spcAft>
                <a:spcPct val="0"/>
              </a:spcAft>
              <a:defRPr kumimoji="1" sz="2100">
                <a:solidFill>
                  <a:schemeClr val="tx1"/>
                </a:solidFill>
                <a:latin typeface="Times New Roman" panose="02020603050405020304" pitchFamily="18" charset="0"/>
                <a:ea typeface="ＭＳ ゴシック" panose="020B0609070205080204" pitchFamily="49" charset="-128"/>
              </a:defRPr>
            </a:lvl8pPr>
            <a:lvl9pPr marL="3886200" indent="-228600" defTabSz="957263" eaLnBrk="0" fontAlgn="base" hangingPunct="0">
              <a:spcBef>
                <a:spcPct val="0"/>
              </a:spcBef>
              <a:spcAft>
                <a:spcPct val="0"/>
              </a:spcAft>
              <a:defRPr kumimoji="1" sz="2100">
                <a:solidFill>
                  <a:schemeClr val="tx1"/>
                </a:solidFill>
                <a:latin typeface="Times New Roman" panose="02020603050405020304" pitchFamily="18" charset="0"/>
                <a:ea typeface="ＭＳ ゴシック" panose="020B0609070205080204" pitchFamily="49" charset="-128"/>
              </a:defRPr>
            </a:lvl9pPr>
          </a:lstStyle>
          <a:p>
            <a:pPr marL="0" marR="0" lvl="0" indent="0" algn="ctr" defTabSz="957263" rtl="0" eaLnBrk="1" fontAlgn="auto" latinLnBrk="0" hangingPunct="1">
              <a:lnSpc>
                <a:spcPct val="100000"/>
              </a:lnSpc>
              <a:spcBef>
                <a:spcPts val="0"/>
              </a:spcBef>
              <a:spcAft>
                <a:spcPts val="0"/>
              </a:spcAft>
              <a:buClrTx/>
              <a:buSzTx/>
              <a:buFontTx/>
              <a:buNone/>
              <a:tabLst/>
              <a:defRPr/>
            </a:pPr>
            <a:r>
              <a:rPr lang="ja-JP" altLang="en-US" sz="2000" kern="0" dirty="0">
                <a:solidFill>
                  <a:prstClr val="white"/>
                </a:solidFill>
                <a:latin typeface="HGP創英角ｺﾞｼｯｸUB" panose="020B0900000000000000" pitchFamily="50" charset="-128"/>
              </a:rPr>
              <a:t>食品原材料の調達安定化対策</a:t>
            </a:r>
            <a:r>
              <a:rPr kumimoji="1" lang="ja-JP" altLang="en-US" sz="2000" b="0" i="0" u="none" strike="noStrike" kern="0" cap="none" spc="0" normalizeH="0" baseline="0" noProof="0" dirty="0">
                <a:ln>
                  <a:noFill/>
                </a:ln>
                <a:solidFill>
                  <a:prstClr val="white"/>
                </a:solidFill>
                <a:effectLst/>
                <a:uLnTx/>
                <a:uFillTx/>
                <a:latin typeface="HGP創英角ｺﾞｼｯｸUB" panose="020B0900000000000000" pitchFamily="50" charset="-128"/>
                <a:ea typeface="ＭＳ ゴシック" panose="020B0609070205080204" pitchFamily="49" charset="-128"/>
                <a:cs typeface="+mn-cs"/>
              </a:rPr>
              <a:t>について</a:t>
            </a:r>
            <a:endParaRPr kumimoji="1" lang="en-US" altLang="ja-JP" sz="2000" b="0" i="0" u="none" strike="noStrike" kern="0" cap="none" spc="0" normalizeH="0" baseline="0" noProof="0" dirty="0">
              <a:ln>
                <a:noFill/>
              </a:ln>
              <a:solidFill>
                <a:prstClr val="white"/>
              </a:solidFill>
              <a:effectLst/>
              <a:uLnTx/>
              <a:uFillTx/>
              <a:latin typeface="HGP創英角ｺﾞｼｯｸUB" panose="020B0900000000000000" pitchFamily="50" charset="-128"/>
              <a:ea typeface="ＭＳ ゴシック" panose="020B0609070205080204" pitchFamily="49" charset="-128"/>
              <a:cs typeface="+mn-cs"/>
            </a:endParaRPr>
          </a:p>
        </p:txBody>
      </p:sp>
      <p:sp>
        <p:nvSpPr>
          <p:cNvPr id="9" name="テキスト ボックス 8">
            <a:extLst>
              <a:ext uri="{FF2B5EF4-FFF2-40B4-BE49-F238E27FC236}">
                <a16:creationId xmlns:a16="http://schemas.microsoft.com/office/drawing/2014/main" id="{6669540D-33FA-4BD1-AFF1-813D30A20582}"/>
              </a:ext>
            </a:extLst>
          </p:cNvPr>
          <p:cNvSpPr txBox="1"/>
          <p:nvPr/>
        </p:nvSpPr>
        <p:spPr>
          <a:xfrm>
            <a:off x="106455" y="332617"/>
            <a:ext cx="5659120"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〇 食品原材料調達安定化等</a:t>
            </a:r>
            <a:r>
              <a:rPr lang="zh-TW" altLang="en-US" sz="1600" b="1" dirty="0">
                <a:latin typeface="Meiryo UI" panose="020B0604030504040204" pitchFamily="50" charset="-128"/>
                <a:ea typeface="Meiryo UI" panose="020B0604030504040204" pitchFamily="50" charset="-128"/>
              </a:rPr>
              <a:t>対策</a:t>
            </a:r>
            <a:r>
              <a:rPr lang="ja-JP" altLang="en-US" sz="1600" b="1" dirty="0">
                <a:latin typeface="Meiryo UI" panose="020B0604030504040204" pitchFamily="50" charset="-128"/>
                <a:ea typeface="Meiryo UI" panose="020B0604030504040204" pitchFamily="50" charset="-128"/>
              </a:rPr>
              <a:t>事業 スキーム</a:t>
            </a:r>
            <a:endParaRPr lang="zh-TW" altLang="en-US" sz="1600" b="1"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CD5119BD-3113-45A6-9F65-C268035DAED2}"/>
              </a:ext>
            </a:extLst>
          </p:cNvPr>
          <p:cNvSpPr txBox="1"/>
          <p:nvPr/>
        </p:nvSpPr>
        <p:spPr>
          <a:xfrm>
            <a:off x="207718" y="680526"/>
            <a:ext cx="5000265" cy="2354491"/>
          </a:xfrm>
          <a:prstGeom prst="rect">
            <a:avLst/>
          </a:prstGeom>
          <a:noFill/>
        </p:spPr>
        <p:txBody>
          <a:bodyPr wrap="square" rtlCol="0">
            <a:spAutoFit/>
          </a:bodyPr>
          <a:lstStyle/>
          <a:p>
            <a:r>
              <a:rPr kumimoji="1" lang="ja-JP" altLang="en-US" sz="1050" u="sng" dirty="0">
                <a:latin typeface="Meiryo UI" panose="020B0604030504040204" pitchFamily="50" charset="-128"/>
                <a:ea typeface="Meiryo UI" panose="020B0604030504040204" pitchFamily="50" charset="-128"/>
              </a:rPr>
              <a:t>補助率　　　：</a:t>
            </a:r>
            <a:r>
              <a:rPr kumimoji="1" lang="ja-JP" altLang="en-US" sz="1050" dirty="0">
                <a:latin typeface="Meiryo UI" panose="020B0604030504040204" pitchFamily="50" charset="-128"/>
                <a:ea typeface="Meiryo UI" panose="020B0604030504040204" pitchFamily="50" charset="-128"/>
              </a:rPr>
              <a:t>　１</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２等</a:t>
            </a:r>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pPr marL="271463" marR="0" lvl="0" indent="-271463" algn="l" defTabSz="914400" rtl="0" eaLnBrk="1" fontAlgn="auto" latinLnBrk="0" hangingPunct="1">
              <a:lnSpc>
                <a:spcPct val="100000"/>
              </a:lnSpc>
              <a:spcBef>
                <a:spcPts val="0"/>
              </a:spcBef>
              <a:spcAft>
                <a:spcPts val="0"/>
              </a:spcAft>
              <a:buClrTx/>
              <a:buSzTx/>
              <a:buFontTx/>
              <a:buNone/>
              <a:tabLst/>
              <a:defRPr/>
            </a:pPr>
            <a:r>
              <a:rPr kumimoji="1" lang="ja-JP" altLang="en-US" sz="1050" u="sng" dirty="0">
                <a:latin typeface="Meiryo UI" panose="020B0604030504040204" pitchFamily="50" charset="-128"/>
                <a:ea typeface="Meiryo UI" panose="020B0604030504040204" pitchFamily="50" charset="-128"/>
              </a:rPr>
              <a:t>補助対象者　：</a:t>
            </a:r>
            <a:r>
              <a:rPr kumimoji="1" lang="ja-JP" altLang="en-US" sz="1050" dirty="0">
                <a:latin typeface="Meiryo UI" panose="020B0604030504040204" pitchFamily="50" charset="-128"/>
                <a:ea typeface="Meiryo UI" panose="020B0604030504040204" pitchFamily="50" charset="-128"/>
              </a:rPr>
              <a:t>　</a:t>
            </a:r>
            <a:r>
              <a:rPr kumimoji="1" lang="ja-JP" altLang="en-US" sz="105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価格が</a:t>
            </a:r>
            <a:r>
              <a:rPr kumimoji="1" lang="en-US" altLang="ja-JP" sz="105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105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割以上高騰している輸入食品原材料を使用</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していること、</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月以降の地政学リスクや異常気象・災害等のリスクが顕在化していること</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panose="020B0604030504040204" pitchFamily="50" charset="-128"/>
                <a:ea typeface="Meiryo UI" panose="020B0604030504040204" pitchFamily="50" charset="-128"/>
              </a:rPr>
              <a:t>　　　</a:t>
            </a:r>
            <a:r>
              <a:rPr lang="en-US" altLang="ja-JP" sz="1050" dirty="0">
                <a:solidFill>
                  <a:prstClr val="black"/>
                </a:solidFill>
                <a:latin typeface="Meiryo UI" panose="020B0604030504040204" pitchFamily="50" charset="-128"/>
                <a:ea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rPr>
              <a:t>別に定めるところにより、その証明ができる者</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endParaRPr kumimoji="1" lang="en-US" altLang="ja-JP" sz="1050" u="sng"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a:p>
            <a:endParaRPr kumimoji="1" lang="en-US" altLang="ja-JP" sz="1000" u="sng" dirty="0">
              <a:latin typeface="Meiryo UI" panose="020B0604030504040204" pitchFamily="50" charset="-128"/>
              <a:ea typeface="Meiryo UI" panose="020B0604030504040204" pitchFamily="50" charset="-128"/>
            </a:endParaRPr>
          </a:p>
          <a:p>
            <a:r>
              <a:rPr kumimoji="1" lang="ja-JP" altLang="en-US" sz="1050" u="sng" dirty="0">
                <a:latin typeface="Meiryo UI" panose="020B0604030504040204" pitchFamily="50" charset="-128"/>
                <a:ea typeface="Meiryo UI" panose="020B0604030504040204" pitchFamily="50" charset="-128"/>
              </a:rPr>
              <a:t>支援対象取組：</a:t>
            </a:r>
            <a:endParaRPr kumimoji="1" lang="en-US" altLang="ja-JP" sz="1050" u="sng" dirty="0">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46D9EB9B-28F0-49EF-8DE4-41ED3C088B13}"/>
              </a:ext>
            </a:extLst>
          </p:cNvPr>
          <p:cNvSpPr txBox="1"/>
          <p:nvPr/>
        </p:nvSpPr>
        <p:spPr>
          <a:xfrm>
            <a:off x="467009" y="2913516"/>
            <a:ext cx="4740974" cy="1869743"/>
          </a:xfrm>
          <a:prstGeom prst="rect">
            <a:avLst/>
          </a:prstGeom>
          <a:noFill/>
        </p:spPr>
        <p:txBody>
          <a:bodyPr wrap="square" rtlCol="0">
            <a:spAutoFit/>
          </a:bodyPr>
          <a:lstStyle/>
          <a:p>
            <a:pPr marL="92075" indent="-92075"/>
            <a:r>
              <a:rPr lang="ja-JP" altLang="en-US" sz="1050" dirty="0">
                <a:latin typeface="Meiryo UI" panose="020B0604030504040204" pitchFamily="50" charset="-128"/>
                <a:ea typeface="Meiryo UI" panose="020B0604030504040204" pitchFamily="50" charset="-128"/>
              </a:rPr>
              <a:t>（１）原材料調達先多角化支援</a:t>
            </a:r>
            <a:endParaRPr lang="en-US" altLang="ja-JP" sz="1050" dirty="0">
              <a:latin typeface="Meiryo UI" panose="020B0604030504040204" pitchFamily="50" charset="-128"/>
              <a:ea typeface="Meiryo UI" panose="020B0604030504040204" pitchFamily="50" charset="-128"/>
            </a:endParaRPr>
          </a:p>
          <a:p>
            <a:pPr marL="271463" indent="-271463"/>
            <a:r>
              <a:rPr kumimoji="1" lang="ja-JP" altLang="en-US" sz="1050" dirty="0">
                <a:latin typeface="Meiryo UI" panose="020B0604030504040204" pitchFamily="50" charset="-128"/>
                <a:ea typeface="Meiryo UI" panose="020B0604030504040204" pitchFamily="50" charset="-128"/>
              </a:rPr>
              <a:t>　　　　原材料調達先の多角化等を通じた調達の安定化のため、</a:t>
            </a:r>
            <a:r>
              <a:rPr kumimoji="1" lang="ja-JP" altLang="en-US" sz="1050" b="1" u="sng" dirty="0">
                <a:latin typeface="Meiryo UI" panose="020B0604030504040204" pitchFamily="50" charset="-128"/>
                <a:ea typeface="Meiryo UI" panose="020B0604030504040204" pitchFamily="50" charset="-128"/>
              </a:rPr>
              <a:t>原材料切替等に伴う新商品等の開発</a:t>
            </a:r>
            <a:r>
              <a:rPr kumimoji="1" lang="ja-JP" altLang="en-US" sz="1050" dirty="0">
                <a:latin typeface="Meiryo UI" panose="020B0604030504040204" pitchFamily="50" charset="-128"/>
                <a:ea typeface="Meiryo UI" panose="020B0604030504040204" pitchFamily="50" charset="-128"/>
              </a:rPr>
              <a:t>に必要となる調査・機械・機械等の導入、新商品等の製造・販売・</a:t>
            </a:r>
            <a:r>
              <a:rPr kumimoji="1" lang="en-US" altLang="ja-JP" sz="1050" dirty="0">
                <a:latin typeface="Meiryo UI" panose="020B0604030504040204" pitchFamily="50" charset="-128"/>
                <a:ea typeface="Meiryo UI" panose="020B0604030504040204" pitchFamily="50" charset="-128"/>
              </a:rPr>
              <a:t>PR</a:t>
            </a:r>
            <a:r>
              <a:rPr kumimoji="1" lang="ja-JP" altLang="en-US" sz="1050" dirty="0">
                <a:latin typeface="Meiryo UI" panose="020B0604030504040204" pitchFamily="50" charset="-128"/>
                <a:ea typeface="Meiryo UI" panose="020B0604030504040204" pitchFamily="50" charset="-128"/>
              </a:rPr>
              <a:t>等を支援</a:t>
            </a:r>
            <a:endParaRPr kumimoji="1" lang="en-US" altLang="ja-JP" sz="1050" dirty="0">
              <a:latin typeface="Meiryo UI" panose="020B0604030504040204" pitchFamily="50" charset="-128"/>
              <a:ea typeface="Meiryo UI" panose="020B0604030504040204" pitchFamily="50" charset="-128"/>
            </a:endParaRPr>
          </a:p>
          <a:p>
            <a:pPr marL="271463" indent="-271463"/>
            <a:r>
              <a:rPr lang="ja-JP" altLang="en-US" sz="1050" dirty="0">
                <a:latin typeface="Meiryo UI" panose="020B0604030504040204" pitchFamily="50" charset="-128"/>
                <a:ea typeface="Meiryo UI" panose="020B0604030504040204" pitchFamily="50" charset="-128"/>
              </a:rPr>
              <a:t>（２）生産性向上によるコスト削減等支援</a:t>
            </a:r>
            <a:endParaRPr lang="en-US" altLang="ja-JP" sz="1050" dirty="0">
              <a:latin typeface="Meiryo UI" panose="020B0604030504040204" pitchFamily="50" charset="-128"/>
              <a:ea typeface="Meiryo UI" panose="020B0604030504040204" pitchFamily="50" charset="-128"/>
            </a:endParaRPr>
          </a:p>
          <a:p>
            <a:pPr marL="271463" indent="-271463"/>
            <a:r>
              <a:rPr lang="ja-JP" altLang="en-US" sz="1050" dirty="0">
                <a:latin typeface="Meiryo UI" panose="020B0604030504040204" pitchFamily="50" charset="-128"/>
                <a:ea typeface="Meiryo UI" panose="020B0604030504040204" pitchFamily="50" charset="-128"/>
              </a:rPr>
              <a:t>　　　　輸入原材料等を用いる製造ラインに係る</a:t>
            </a:r>
            <a:r>
              <a:rPr lang="ja-JP" altLang="en-US" sz="1050" b="1" u="sng" dirty="0">
                <a:latin typeface="Meiryo UI" panose="020B0604030504040204" pitchFamily="50" charset="-128"/>
                <a:ea typeface="Meiryo UI" panose="020B0604030504040204" pitchFamily="50" charset="-128"/>
              </a:rPr>
              <a:t>生産性向上</a:t>
            </a:r>
            <a:r>
              <a:rPr lang="ja-JP" altLang="en-US" sz="1050" dirty="0">
                <a:latin typeface="Meiryo UI" panose="020B0604030504040204" pitchFamily="50" charset="-128"/>
                <a:ea typeface="Meiryo UI" panose="020B0604030504040204" pitchFamily="50" charset="-128"/>
              </a:rPr>
              <a:t>（省人化（揚げ油の劣化防止装置等の導入等を含む）、省力化）に必要となる機械・設備の導入等を支援</a:t>
            </a:r>
            <a:endParaRPr lang="en-US" altLang="ja-JP" sz="1050" dirty="0">
              <a:latin typeface="Meiryo UI" panose="020B0604030504040204" pitchFamily="50" charset="-128"/>
              <a:ea typeface="Meiryo UI" panose="020B0604030504040204" pitchFamily="50" charset="-128"/>
            </a:endParaRPr>
          </a:p>
          <a:p>
            <a:pPr marL="271463" indent="-271463"/>
            <a:r>
              <a:rPr lang="ja-JP" altLang="en-US" sz="1050" dirty="0">
                <a:latin typeface="Meiryo UI" panose="020B0604030504040204" pitchFamily="50" charset="-128"/>
                <a:ea typeface="Meiryo UI" panose="020B0604030504040204" pitchFamily="50" charset="-128"/>
              </a:rPr>
              <a:t>（３）販路拡大対策</a:t>
            </a:r>
            <a:endParaRPr lang="en-US" altLang="ja-JP" sz="1050" dirty="0">
              <a:latin typeface="Meiryo UI" panose="020B0604030504040204" pitchFamily="50" charset="-128"/>
              <a:ea typeface="Meiryo UI" panose="020B0604030504040204" pitchFamily="50" charset="-128"/>
            </a:endParaRPr>
          </a:p>
          <a:p>
            <a:pPr marL="271463" indent="-271463"/>
            <a:r>
              <a:rPr kumimoji="1" lang="ja-JP" altLang="en-US" sz="1050" dirty="0">
                <a:latin typeface="Meiryo UI" panose="020B0604030504040204" pitchFamily="50" charset="-128"/>
                <a:ea typeface="Meiryo UI" panose="020B0604030504040204" pitchFamily="50" charset="-128"/>
              </a:rPr>
              <a:t>　　　　販路新規拡大のため</a:t>
            </a:r>
            <a:r>
              <a:rPr kumimoji="1" lang="ja-JP" altLang="en-US" sz="1050" b="1" u="sng" dirty="0">
                <a:latin typeface="Meiryo UI" panose="020B0604030504040204" pitchFamily="50" charset="-128"/>
                <a:ea typeface="Meiryo UI" panose="020B0604030504040204" pitchFamily="50" charset="-128"/>
              </a:rPr>
              <a:t>輸入農林水産物等を継続的に国産農林水産物等に切り替え、新商品等として新たに流通・販売</a:t>
            </a:r>
            <a:r>
              <a:rPr kumimoji="1" lang="ja-JP" altLang="en-US" sz="1050" dirty="0">
                <a:latin typeface="Meiryo UI" panose="020B0604030504040204" pitchFamily="50" charset="-128"/>
                <a:ea typeface="Meiryo UI" panose="020B0604030504040204" pitchFamily="50" charset="-128"/>
              </a:rPr>
              <a:t>する取組を支援</a:t>
            </a:r>
            <a:endParaRPr kumimoji="1" lang="en-US" altLang="ja-JP" sz="1050" dirty="0">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DD9203E1-EEF1-4162-B226-0F74342AB02D}"/>
              </a:ext>
            </a:extLst>
          </p:cNvPr>
          <p:cNvSpPr txBox="1"/>
          <p:nvPr/>
        </p:nvSpPr>
        <p:spPr>
          <a:xfrm>
            <a:off x="224585" y="6172512"/>
            <a:ext cx="1037463" cy="253916"/>
          </a:xfrm>
          <a:prstGeom prst="rect">
            <a:avLst/>
          </a:prstGeom>
          <a:noFill/>
        </p:spPr>
        <p:txBody>
          <a:bodyPr wrap="none" rtlCol="0">
            <a:spAutoFit/>
          </a:bodyPr>
          <a:lstStyle/>
          <a:p>
            <a:r>
              <a:rPr kumimoji="1" lang="ja-JP" altLang="en-US" sz="1050" u="sng" dirty="0">
                <a:latin typeface="Meiryo UI" panose="020B0604030504040204" pitchFamily="50" charset="-128"/>
                <a:ea typeface="Meiryo UI" panose="020B0604030504040204" pitchFamily="50" charset="-128"/>
              </a:rPr>
              <a:t>補助上限　　：</a:t>
            </a:r>
          </a:p>
        </p:txBody>
      </p:sp>
      <p:sp>
        <p:nvSpPr>
          <p:cNvPr id="50" name="テキスト ボックス 49">
            <a:extLst>
              <a:ext uri="{FF2B5EF4-FFF2-40B4-BE49-F238E27FC236}">
                <a16:creationId xmlns:a16="http://schemas.microsoft.com/office/drawing/2014/main" id="{7E9E22B9-FA2F-422D-A3F7-449E583DD3B8}"/>
              </a:ext>
            </a:extLst>
          </p:cNvPr>
          <p:cNvSpPr txBox="1"/>
          <p:nvPr/>
        </p:nvSpPr>
        <p:spPr>
          <a:xfrm>
            <a:off x="1153409" y="6183152"/>
            <a:ext cx="4054573" cy="577081"/>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採択１件当たりの</a:t>
            </a:r>
            <a:r>
              <a:rPr kumimoji="1" lang="ja-JP" altLang="en-US" sz="1050" u="sng" dirty="0">
                <a:latin typeface="Meiryo UI" panose="020B0604030504040204" pitchFamily="50" charset="-128"/>
                <a:ea typeface="Meiryo UI" panose="020B0604030504040204" pitchFamily="50" charset="-128"/>
              </a:rPr>
              <a:t>補助上限は２億円　補助下限は</a:t>
            </a:r>
            <a:r>
              <a:rPr kumimoji="1" lang="en-US" altLang="ja-JP" sz="1050" u="sng" dirty="0">
                <a:latin typeface="Meiryo UI" panose="020B0604030504040204" pitchFamily="50" charset="-128"/>
                <a:ea typeface="Meiryo UI" panose="020B0604030504040204" pitchFamily="50" charset="-128"/>
              </a:rPr>
              <a:t>100</a:t>
            </a:r>
            <a:r>
              <a:rPr kumimoji="1" lang="ja-JP" altLang="en-US" sz="1050" u="sng" dirty="0">
                <a:latin typeface="Meiryo UI" panose="020B0604030504040204" pitchFamily="50" charset="-128"/>
                <a:ea typeface="Meiryo UI" panose="020B0604030504040204" pitchFamily="50" charset="-128"/>
              </a:rPr>
              <a:t>万円</a:t>
            </a:r>
          </a:p>
          <a:p>
            <a:r>
              <a:rPr kumimoji="1" lang="ja-JP" altLang="en-US" sz="1050" dirty="0">
                <a:latin typeface="Meiryo UI" panose="020B0604030504040204" pitchFamily="50" charset="-128"/>
                <a:ea typeface="Meiryo UI" panose="020B0604030504040204" pitchFamily="50" charset="-128"/>
              </a:rPr>
              <a:t>（ただし、新商品の市販段階における原材料費の１件当たりの補助上限は上記とは別に１億円とする。販路拡大対策は上限</a:t>
            </a: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千万円。）</a:t>
            </a:r>
          </a:p>
        </p:txBody>
      </p:sp>
      <p:sp>
        <p:nvSpPr>
          <p:cNvPr id="52" name="テキスト ボックス 51">
            <a:extLst>
              <a:ext uri="{FF2B5EF4-FFF2-40B4-BE49-F238E27FC236}">
                <a16:creationId xmlns:a16="http://schemas.microsoft.com/office/drawing/2014/main" id="{7F6F53E9-1627-423E-99BD-1684F48C7040}"/>
              </a:ext>
            </a:extLst>
          </p:cNvPr>
          <p:cNvSpPr txBox="1"/>
          <p:nvPr/>
        </p:nvSpPr>
        <p:spPr>
          <a:xfrm>
            <a:off x="467009" y="1513680"/>
            <a:ext cx="4744361" cy="1223412"/>
          </a:xfrm>
          <a:prstGeom prst="rect">
            <a:avLst/>
          </a:prstGeom>
          <a:noFill/>
        </p:spPr>
        <p:txBody>
          <a:bodyPr wrap="square" rtlCol="0">
            <a:spAutoFit/>
          </a:bodyPr>
          <a:lstStyle/>
          <a:p>
            <a:pPr marL="355600" indent="-355600"/>
            <a:r>
              <a:rPr kumimoji="1" lang="ja-JP" altLang="en-US" sz="1050" dirty="0">
                <a:latin typeface="Meiryo UI" panose="020B0604030504040204" pitchFamily="50" charset="-128"/>
                <a:ea typeface="Meiryo UI" panose="020B0604030504040204" pitchFamily="50" charset="-128"/>
              </a:rPr>
              <a:t>（１）食品の加工・製造を行っている事業者（「食品製造業者」という。）又はこれらが組織する団体（</a:t>
            </a:r>
            <a:r>
              <a:rPr kumimoji="1" lang="ja-JP" altLang="en-US" sz="1050" u="sng" dirty="0">
                <a:latin typeface="Meiryo UI" panose="020B0604030504040204" pitchFamily="50" charset="-128"/>
                <a:ea typeface="Meiryo UI" panose="020B0604030504040204" pitchFamily="50" charset="-128"/>
              </a:rPr>
              <a:t>経営体としての業種区分に関わらず、食品製造を行っているか否かで判断</a:t>
            </a:r>
            <a:r>
              <a:rPr kumimoji="1" lang="ja-JP" altLang="en-US" sz="1050" dirty="0">
                <a:latin typeface="Meiryo UI" panose="020B0604030504040204" pitchFamily="50" charset="-128"/>
                <a:ea typeface="Meiryo UI" panose="020B0604030504040204" pitchFamily="50" charset="-128"/>
              </a:rPr>
              <a:t>する。）</a:t>
            </a:r>
          </a:p>
          <a:p>
            <a:pPr marL="355600" indent="-355600"/>
            <a:r>
              <a:rPr kumimoji="1" lang="ja-JP" altLang="en-US" sz="1050" dirty="0">
                <a:latin typeface="Meiryo UI" panose="020B0604030504040204" pitchFamily="50" charset="-128"/>
                <a:ea typeface="Meiryo UI" panose="020B0604030504040204" pitchFamily="50" charset="-128"/>
              </a:rPr>
              <a:t>（２）飲食店その他食事の提供を伴う事業を行っている者又はこれらが組織する団体</a:t>
            </a:r>
          </a:p>
          <a:p>
            <a:pPr marL="355600" indent="-355600"/>
            <a:r>
              <a:rPr kumimoji="1" lang="ja-JP" altLang="en-US" sz="1050" dirty="0">
                <a:latin typeface="Meiryo UI" panose="020B0604030504040204" pitchFamily="50" charset="-128"/>
                <a:ea typeface="Meiryo UI" panose="020B0604030504040204" pitchFamily="50" charset="-128"/>
              </a:rPr>
              <a:t>（３）（１）又は（２）に該当する事業実施者とともに事業を実施しようとする者。</a:t>
            </a:r>
            <a:endParaRPr kumimoji="1" lang="en-US" altLang="ja-JP" sz="1050" dirty="0">
              <a:latin typeface="Meiryo UI" panose="020B0604030504040204" pitchFamily="50" charset="-128"/>
              <a:ea typeface="Meiryo UI" panose="020B0604030504040204" pitchFamily="50" charset="-128"/>
            </a:endParaRPr>
          </a:p>
          <a:p>
            <a:pPr marL="355600" indent="-355600"/>
            <a:r>
              <a:rPr lang="ja-JP" altLang="en-US" sz="1050" dirty="0">
                <a:latin typeface="Meiryo UI" panose="020B0604030504040204" pitchFamily="50" charset="-128"/>
                <a:ea typeface="Meiryo UI" panose="020B0604030504040204" pitchFamily="50" charset="-128"/>
              </a:rPr>
              <a:t>（４）輸入農林水産物等を国産農林水産物等に切り替えて流通・販売を行っている者又はこれらが組織する団体</a:t>
            </a:r>
            <a:endParaRPr kumimoji="1" lang="ja-JP" altLang="en-US" sz="1050" dirty="0">
              <a:latin typeface="Meiryo UI" panose="020B0604030504040204" pitchFamily="50" charset="-128"/>
              <a:ea typeface="Meiryo UI" panose="020B0604030504040204" pitchFamily="50" charset="-128"/>
            </a:endParaRPr>
          </a:p>
        </p:txBody>
      </p:sp>
      <p:sp>
        <p:nvSpPr>
          <p:cNvPr id="53" name="正方形/長方形 52">
            <a:extLst>
              <a:ext uri="{FF2B5EF4-FFF2-40B4-BE49-F238E27FC236}">
                <a16:creationId xmlns:a16="http://schemas.microsoft.com/office/drawing/2014/main" id="{1B733575-DB95-4F72-AB44-E7EE23BF6702}"/>
              </a:ext>
            </a:extLst>
          </p:cNvPr>
          <p:cNvSpPr/>
          <p:nvPr/>
        </p:nvSpPr>
        <p:spPr>
          <a:xfrm>
            <a:off x="150942" y="669777"/>
            <a:ext cx="5112070" cy="609045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AB3A69D8-BE02-4773-9BD9-611152B15B6A}"/>
              </a:ext>
            </a:extLst>
          </p:cNvPr>
          <p:cNvSpPr txBox="1"/>
          <p:nvPr/>
        </p:nvSpPr>
        <p:spPr>
          <a:xfrm>
            <a:off x="6612333" y="576646"/>
            <a:ext cx="1811075" cy="369332"/>
          </a:xfrm>
          <a:prstGeom prst="rect">
            <a:avLst/>
          </a:prstGeom>
          <a:noFill/>
          <a:ln>
            <a:solidFill>
              <a:schemeClr val="tx1"/>
            </a:solid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農林水産省</a:t>
            </a:r>
          </a:p>
        </p:txBody>
      </p:sp>
      <p:sp>
        <p:nvSpPr>
          <p:cNvPr id="56" name="テキスト ボックス 55">
            <a:extLst>
              <a:ext uri="{FF2B5EF4-FFF2-40B4-BE49-F238E27FC236}">
                <a16:creationId xmlns:a16="http://schemas.microsoft.com/office/drawing/2014/main" id="{7E7C1863-0C6E-4EBA-B393-AD4D40B4C934}"/>
              </a:ext>
            </a:extLst>
          </p:cNvPr>
          <p:cNvSpPr txBox="1"/>
          <p:nvPr/>
        </p:nvSpPr>
        <p:spPr>
          <a:xfrm>
            <a:off x="5747524" y="1695012"/>
            <a:ext cx="3691467" cy="369332"/>
          </a:xfrm>
          <a:prstGeom prst="rect">
            <a:avLst/>
          </a:prstGeom>
          <a:noFill/>
          <a:ln>
            <a:solidFill>
              <a:schemeClr val="accent1"/>
            </a:solidFill>
          </a:ln>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事業実施主体（事務局）民間団体</a:t>
            </a:r>
          </a:p>
        </p:txBody>
      </p:sp>
      <p:sp>
        <p:nvSpPr>
          <p:cNvPr id="57" name="テキスト ボックス 56">
            <a:extLst>
              <a:ext uri="{FF2B5EF4-FFF2-40B4-BE49-F238E27FC236}">
                <a16:creationId xmlns:a16="http://schemas.microsoft.com/office/drawing/2014/main" id="{46AECF54-B27F-4401-AD42-62061B62C229}"/>
              </a:ext>
            </a:extLst>
          </p:cNvPr>
          <p:cNvSpPr txBox="1"/>
          <p:nvPr/>
        </p:nvSpPr>
        <p:spPr>
          <a:xfrm>
            <a:off x="5569954" y="3630109"/>
            <a:ext cx="1800493" cy="646331"/>
          </a:xfrm>
          <a:prstGeom prst="rect">
            <a:avLst/>
          </a:prstGeom>
          <a:noFill/>
          <a:ln>
            <a:noFill/>
          </a:ln>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食品製造事業者</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飲食事業者　等</a:t>
            </a:r>
            <a:endParaRPr kumimoji="1" lang="en-US" altLang="ja-JP" dirty="0">
              <a:latin typeface="メイリオ" panose="020B0604030504040204" pitchFamily="50" charset="-128"/>
              <a:ea typeface="メイリオ" panose="020B0604030504040204" pitchFamily="50" charset="-128"/>
            </a:endParaRPr>
          </a:p>
        </p:txBody>
      </p:sp>
      <p:sp>
        <p:nvSpPr>
          <p:cNvPr id="58" name="テキスト ボックス 57">
            <a:extLst>
              <a:ext uri="{FF2B5EF4-FFF2-40B4-BE49-F238E27FC236}">
                <a16:creationId xmlns:a16="http://schemas.microsoft.com/office/drawing/2014/main" id="{69750E54-4A37-4F2A-830D-659D80BD5DE7}"/>
              </a:ext>
            </a:extLst>
          </p:cNvPr>
          <p:cNvSpPr txBox="1"/>
          <p:nvPr/>
        </p:nvSpPr>
        <p:spPr>
          <a:xfrm>
            <a:off x="5739752" y="5195784"/>
            <a:ext cx="3691467" cy="369332"/>
          </a:xfrm>
          <a:prstGeom prst="rect">
            <a:avLst/>
          </a:prstGeom>
          <a:noFill/>
          <a:ln>
            <a:solidFill>
              <a:schemeClr val="accent6"/>
            </a:solid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消　費　者</a:t>
            </a:r>
          </a:p>
        </p:txBody>
      </p:sp>
      <p:sp>
        <p:nvSpPr>
          <p:cNvPr id="59" name="テキスト ボックス 58">
            <a:extLst>
              <a:ext uri="{FF2B5EF4-FFF2-40B4-BE49-F238E27FC236}">
                <a16:creationId xmlns:a16="http://schemas.microsoft.com/office/drawing/2014/main" id="{9E3932D5-7105-48BD-BC48-476ED683FB99}"/>
              </a:ext>
            </a:extLst>
          </p:cNvPr>
          <p:cNvSpPr txBox="1"/>
          <p:nvPr/>
        </p:nvSpPr>
        <p:spPr>
          <a:xfrm>
            <a:off x="7567895" y="3630109"/>
            <a:ext cx="2262158" cy="646331"/>
          </a:xfrm>
          <a:prstGeom prst="rect">
            <a:avLst/>
          </a:prstGeom>
          <a:noFill/>
          <a:ln>
            <a:noFill/>
          </a:ln>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食品製造事業者　等</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＋食品流通事業者等</a:t>
            </a:r>
            <a:endParaRPr kumimoji="1" lang="en-US" altLang="ja-JP" dirty="0">
              <a:latin typeface="メイリオ" panose="020B0604030504040204" pitchFamily="50" charset="-128"/>
              <a:ea typeface="メイリオ" panose="020B0604030504040204" pitchFamily="50" charset="-128"/>
            </a:endParaRPr>
          </a:p>
        </p:txBody>
      </p:sp>
      <p:sp>
        <p:nvSpPr>
          <p:cNvPr id="60" name="矢印: 下 59">
            <a:extLst>
              <a:ext uri="{FF2B5EF4-FFF2-40B4-BE49-F238E27FC236}">
                <a16:creationId xmlns:a16="http://schemas.microsoft.com/office/drawing/2014/main" id="{7B641436-066B-4631-A39C-5EE89B7CBD80}"/>
              </a:ext>
            </a:extLst>
          </p:cNvPr>
          <p:cNvSpPr/>
          <p:nvPr/>
        </p:nvSpPr>
        <p:spPr>
          <a:xfrm>
            <a:off x="7373470" y="4543097"/>
            <a:ext cx="259644" cy="523332"/>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61" name="矢印: 下 60">
            <a:extLst>
              <a:ext uri="{FF2B5EF4-FFF2-40B4-BE49-F238E27FC236}">
                <a16:creationId xmlns:a16="http://schemas.microsoft.com/office/drawing/2014/main" id="{717810C1-4D53-4B91-8CAD-FBC0D9466668}"/>
              </a:ext>
            </a:extLst>
          </p:cNvPr>
          <p:cNvSpPr/>
          <p:nvPr/>
        </p:nvSpPr>
        <p:spPr>
          <a:xfrm>
            <a:off x="7395865" y="998753"/>
            <a:ext cx="259644" cy="52333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2" name="矢印: 下 61">
            <a:extLst>
              <a:ext uri="{FF2B5EF4-FFF2-40B4-BE49-F238E27FC236}">
                <a16:creationId xmlns:a16="http://schemas.microsoft.com/office/drawing/2014/main" id="{FFBE4D4C-309B-4B12-8646-24E08906EA9B}"/>
              </a:ext>
            </a:extLst>
          </p:cNvPr>
          <p:cNvSpPr/>
          <p:nvPr/>
        </p:nvSpPr>
        <p:spPr>
          <a:xfrm>
            <a:off x="7374201" y="2223729"/>
            <a:ext cx="259644" cy="523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63" name="テキスト ボックス 62">
            <a:extLst>
              <a:ext uri="{FF2B5EF4-FFF2-40B4-BE49-F238E27FC236}">
                <a16:creationId xmlns:a16="http://schemas.microsoft.com/office/drawing/2014/main" id="{0B6C3933-237F-4E46-9199-8AB6C6DC74AA}"/>
              </a:ext>
            </a:extLst>
          </p:cNvPr>
          <p:cNvSpPr txBox="1"/>
          <p:nvPr/>
        </p:nvSpPr>
        <p:spPr>
          <a:xfrm>
            <a:off x="7637993" y="4619446"/>
            <a:ext cx="1793226"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新商品等販売</a:t>
            </a:r>
          </a:p>
        </p:txBody>
      </p:sp>
      <p:sp>
        <p:nvSpPr>
          <p:cNvPr id="64" name="テキスト ボックス 63">
            <a:extLst>
              <a:ext uri="{FF2B5EF4-FFF2-40B4-BE49-F238E27FC236}">
                <a16:creationId xmlns:a16="http://schemas.microsoft.com/office/drawing/2014/main" id="{5DC89C2F-C887-4DEF-923A-DB2CC20CF5D2}"/>
              </a:ext>
            </a:extLst>
          </p:cNvPr>
          <p:cNvSpPr txBox="1"/>
          <p:nvPr/>
        </p:nvSpPr>
        <p:spPr>
          <a:xfrm>
            <a:off x="7699892" y="1071126"/>
            <a:ext cx="877163"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補助金</a:t>
            </a:r>
          </a:p>
        </p:txBody>
      </p:sp>
      <p:sp>
        <p:nvSpPr>
          <p:cNvPr id="65" name="テキスト ボックス 64">
            <a:extLst>
              <a:ext uri="{FF2B5EF4-FFF2-40B4-BE49-F238E27FC236}">
                <a16:creationId xmlns:a16="http://schemas.microsoft.com/office/drawing/2014/main" id="{C1683733-837B-4C5E-9E55-5C1760B9C0C7}"/>
              </a:ext>
            </a:extLst>
          </p:cNvPr>
          <p:cNvSpPr txBox="1"/>
          <p:nvPr/>
        </p:nvSpPr>
        <p:spPr>
          <a:xfrm>
            <a:off x="6503547" y="2193759"/>
            <a:ext cx="877163" cy="646331"/>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補助金</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１</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２</a:t>
            </a:r>
          </a:p>
        </p:txBody>
      </p:sp>
      <p:sp>
        <p:nvSpPr>
          <p:cNvPr id="68" name="四角形: 角を丸くする 67">
            <a:extLst>
              <a:ext uri="{FF2B5EF4-FFF2-40B4-BE49-F238E27FC236}">
                <a16:creationId xmlns:a16="http://schemas.microsoft.com/office/drawing/2014/main" id="{CE99D950-CBEB-45A5-92D4-0875B2364003}"/>
              </a:ext>
            </a:extLst>
          </p:cNvPr>
          <p:cNvSpPr/>
          <p:nvPr/>
        </p:nvSpPr>
        <p:spPr>
          <a:xfrm>
            <a:off x="5462960" y="3558273"/>
            <a:ext cx="2031325" cy="6998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9" name="四角形: 角を丸くする 68">
            <a:extLst>
              <a:ext uri="{FF2B5EF4-FFF2-40B4-BE49-F238E27FC236}">
                <a16:creationId xmlns:a16="http://schemas.microsoft.com/office/drawing/2014/main" id="{D87FF299-70C3-4EB4-8EFC-0F1838EF304A}"/>
              </a:ext>
            </a:extLst>
          </p:cNvPr>
          <p:cNvSpPr/>
          <p:nvPr/>
        </p:nvSpPr>
        <p:spPr>
          <a:xfrm>
            <a:off x="7552577" y="3551970"/>
            <a:ext cx="2202482" cy="6998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0" name="四角形: 角を丸くする 69">
            <a:extLst>
              <a:ext uri="{FF2B5EF4-FFF2-40B4-BE49-F238E27FC236}">
                <a16:creationId xmlns:a16="http://schemas.microsoft.com/office/drawing/2014/main" id="{D010154C-E189-426C-B2FA-45923F7C3DDF}"/>
              </a:ext>
            </a:extLst>
          </p:cNvPr>
          <p:cNvSpPr/>
          <p:nvPr/>
        </p:nvSpPr>
        <p:spPr>
          <a:xfrm>
            <a:off x="5386850" y="3434138"/>
            <a:ext cx="4458521" cy="935173"/>
          </a:xfrm>
          <a:prstGeom prst="roundRect">
            <a:avLst>
              <a:gd name="adj" fmla="val 12288"/>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1" name="テキスト ボックス 70">
            <a:extLst>
              <a:ext uri="{FF2B5EF4-FFF2-40B4-BE49-F238E27FC236}">
                <a16:creationId xmlns:a16="http://schemas.microsoft.com/office/drawing/2014/main" id="{8A0AB80A-A9E3-490A-8737-1FFA689293F4}"/>
              </a:ext>
            </a:extLst>
          </p:cNvPr>
          <p:cNvSpPr txBox="1"/>
          <p:nvPr/>
        </p:nvSpPr>
        <p:spPr>
          <a:xfrm>
            <a:off x="5809775" y="2866383"/>
            <a:ext cx="3691467" cy="415498"/>
          </a:xfrm>
          <a:prstGeom prst="rect">
            <a:avLst/>
          </a:prstGeom>
          <a:noFill/>
        </p:spPr>
        <p:txBody>
          <a:bodyPr wrap="square" rtlCol="0">
            <a:spAutoFit/>
          </a:bodyPr>
          <a:lstStyle/>
          <a:p>
            <a:pPr marL="88900" indent="-88900"/>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大企業については、新商品（主食）の市販段階における原材料費の補助率１</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３</a:t>
            </a:r>
          </a:p>
        </p:txBody>
      </p:sp>
      <p:sp>
        <p:nvSpPr>
          <p:cNvPr id="72" name="テキスト ボックス 71">
            <a:extLst>
              <a:ext uri="{FF2B5EF4-FFF2-40B4-BE49-F238E27FC236}">
                <a16:creationId xmlns:a16="http://schemas.microsoft.com/office/drawing/2014/main" id="{8EB4CDC2-FDA1-417F-8029-85B3FAAD08CF}"/>
              </a:ext>
            </a:extLst>
          </p:cNvPr>
          <p:cNvSpPr txBox="1"/>
          <p:nvPr/>
        </p:nvSpPr>
        <p:spPr>
          <a:xfrm>
            <a:off x="192401" y="4796148"/>
            <a:ext cx="5015582" cy="1384995"/>
          </a:xfrm>
          <a:prstGeom prst="rect">
            <a:avLst/>
          </a:prstGeom>
          <a:noFill/>
        </p:spPr>
        <p:txBody>
          <a:bodyPr wrap="square" rtlCol="0">
            <a:spAutoFit/>
          </a:bodyPr>
          <a:lstStyle/>
          <a:p>
            <a:pPr marL="361950" indent="-361950"/>
            <a:r>
              <a:rPr kumimoji="1" lang="ja-JP" altLang="en-US" sz="1050" u="sng" dirty="0">
                <a:latin typeface="Meiryo UI" panose="020B0604030504040204" pitchFamily="50" charset="-128"/>
                <a:ea typeface="Meiryo UI" panose="020B0604030504040204" pitchFamily="50" charset="-128"/>
              </a:rPr>
              <a:t>支援対象経費：</a:t>
            </a:r>
            <a:r>
              <a:rPr kumimoji="1" lang="ja-JP" altLang="en-US" sz="1050" dirty="0">
                <a:latin typeface="Meiryo UI" panose="020B0604030504040204" pitchFamily="50" charset="-128"/>
                <a:ea typeface="Meiryo UI" panose="020B0604030504040204" pitchFamily="50" charset="-128"/>
              </a:rPr>
              <a:t>　新商品開発費（試作品の原材料費、機械費、調査経費を含む）、原材料切替等に伴う機械導入、製造ラインの変更・増設費、食品表示変更に伴う包材資材の更新（デザイン作成、初期費用、廃棄包装資材相当数分に限る）、新商品</a:t>
            </a:r>
            <a:r>
              <a:rPr kumimoji="1" lang="en-US" altLang="ja-JP" sz="1050" dirty="0">
                <a:latin typeface="Meiryo UI" panose="020B0604030504040204" pitchFamily="50" charset="-128"/>
                <a:ea typeface="Meiryo UI" panose="020B0604030504040204" pitchFamily="50" charset="-128"/>
              </a:rPr>
              <a:t>PR</a:t>
            </a:r>
            <a:r>
              <a:rPr kumimoji="1" lang="ja-JP" altLang="en-US" sz="1050" dirty="0">
                <a:latin typeface="Meiryo UI" panose="020B0604030504040204" pitchFamily="50" charset="-128"/>
                <a:ea typeface="Meiryo UI" panose="020B0604030504040204" pitchFamily="50" charset="-128"/>
              </a:rPr>
              <a:t>費、新商品（主食）の市販段階における原材料費（販売促進のための一定期間）等の一時的経費　等</a:t>
            </a:r>
            <a:endParaRPr kumimoji="1" lang="en-US" altLang="ja-JP" sz="1050" dirty="0">
              <a:latin typeface="Meiryo UI" panose="020B0604030504040204" pitchFamily="50" charset="-128"/>
              <a:ea typeface="Meiryo UI" panose="020B0604030504040204" pitchFamily="50" charset="-128"/>
            </a:endParaRPr>
          </a:p>
          <a:p>
            <a:pPr marL="533400" indent="-533400"/>
            <a:r>
              <a:rPr lang="ja-JP" altLang="en-US" sz="1050" dirty="0">
                <a:latin typeface="Meiryo UI" panose="020B0604030504040204" pitchFamily="50" charset="-128"/>
                <a:ea typeface="Meiryo UI" panose="020B0604030504040204" pitchFamily="50" charset="-128"/>
              </a:rPr>
              <a:t>　　　　</a:t>
            </a:r>
            <a:r>
              <a:rPr kumimoji="1" lang="en-US" altLang="ja-JP" sz="1050" u="sng" dirty="0">
                <a:latin typeface="Meiryo UI" panose="020B0604030504040204" pitchFamily="50" charset="-128"/>
                <a:ea typeface="Meiryo UI" panose="020B0604030504040204" pitchFamily="50" charset="-128"/>
              </a:rPr>
              <a:t>※</a:t>
            </a:r>
            <a:r>
              <a:rPr kumimoji="1" lang="ja-JP" altLang="en-US" sz="1050" u="sng" dirty="0">
                <a:latin typeface="Meiryo UI" panose="020B0604030504040204" pitchFamily="50" charset="-128"/>
                <a:ea typeface="Meiryo UI" panose="020B0604030504040204" pitchFamily="50" charset="-128"/>
              </a:rPr>
              <a:t>原材料費の支援対象は、小売製品の製造又は飲食店等で使用される輸入小麦又はその加工品を国産の米、小麦又はその加工品への切換に限る。支援期間は２ヶ月間以内とする。</a:t>
            </a:r>
          </a:p>
        </p:txBody>
      </p:sp>
      <p:sp>
        <p:nvSpPr>
          <p:cNvPr id="73" name="テキスト ボックス 72">
            <a:extLst>
              <a:ext uri="{FF2B5EF4-FFF2-40B4-BE49-F238E27FC236}">
                <a16:creationId xmlns:a16="http://schemas.microsoft.com/office/drawing/2014/main" id="{14C3115A-BB32-4F28-A756-1BE288CE78E2}"/>
              </a:ext>
            </a:extLst>
          </p:cNvPr>
          <p:cNvSpPr txBox="1"/>
          <p:nvPr/>
        </p:nvSpPr>
        <p:spPr>
          <a:xfrm>
            <a:off x="8325558" y="33120"/>
            <a:ext cx="1501813" cy="307777"/>
          </a:xfrm>
          <a:prstGeom prst="rect">
            <a:avLst/>
          </a:prstGeom>
          <a:solidFill>
            <a:schemeClr val="bg1"/>
          </a:solidFill>
          <a:ln w="9525">
            <a:solidFill>
              <a:schemeClr val="tx1"/>
            </a:solidFill>
          </a:ln>
        </p:spPr>
        <p:txBody>
          <a:bodyPr wrap="square" rtlCol="0">
            <a:spAutoFit/>
          </a:bodyPr>
          <a:lstStyle/>
          <a:p>
            <a:pPr marL="182563" indent="-182563" algn="ctr"/>
            <a:r>
              <a:rPr kumimoji="1" lang="ja-JP" altLang="en-US" sz="1400" b="1" dirty="0">
                <a:latin typeface="+mn-ea"/>
              </a:rPr>
              <a:t>事業実施者向け</a:t>
            </a:r>
          </a:p>
        </p:txBody>
      </p:sp>
      <p:sp>
        <p:nvSpPr>
          <p:cNvPr id="2" name="テキスト ボックス 1">
            <a:extLst>
              <a:ext uri="{FF2B5EF4-FFF2-40B4-BE49-F238E27FC236}">
                <a16:creationId xmlns:a16="http://schemas.microsoft.com/office/drawing/2014/main" id="{51F70520-06E6-4204-929F-7E831BF8377F}"/>
              </a:ext>
            </a:extLst>
          </p:cNvPr>
          <p:cNvSpPr txBox="1"/>
          <p:nvPr/>
        </p:nvSpPr>
        <p:spPr>
          <a:xfrm>
            <a:off x="6058635" y="5875403"/>
            <a:ext cx="2871299" cy="738664"/>
          </a:xfrm>
          <a:prstGeom prst="rect">
            <a:avLst/>
          </a:prstGeom>
          <a:noFill/>
        </p:spPr>
        <p:txBody>
          <a:bodyPr wrap="none"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今後の予定</a:t>
            </a:r>
            <a:r>
              <a:rPr lang="en-US" altLang="ja-JP" sz="1400" dirty="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R4</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月　実施主体決定予定</a:t>
            </a:r>
            <a:endParaRPr kumimoji="1"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R5</a:t>
            </a:r>
            <a:r>
              <a:rPr lang="ja-JP" altLang="en-US" sz="1400" dirty="0">
                <a:latin typeface="Meiryo UI" panose="020B0604030504040204" pitchFamily="50" charset="-128"/>
                <a:ea typeface="Meiryo UI" panose="020B0604030504040204" pitchFamily="50" charset="-128"/>
              </a:rPr>
              <a:t>年２月下旬以降　公募開始予定</a:t>
            </a:r>
            <a:endParaRPr kumimoji="1" lang="ja-JP" altLang="en-US" sz="1400" dirty="0">
              <a:latin typeface="Meiryo UI" panose="020B0604030504040204" pitchFamily="50" charset="-128"/>
              <a:ea typeface="Meiryo UI" panose="020B0604030504040204" pitchFamily="50" charset="-128"/>
            </a:endParaRPr>
          </a:p>
        </p:txBody>
      </p:sp>
      <p:sp>
        <p:nvSpPr>
          <p:cNvPr id="3" name="大かっこ 2">
            <a:extLst>
              <a:ext uri="{FF2B5EF4-FFF2-40B4-BE49-F238E27FC236}">
                <a16:creationId xmlns:a16="http://schemas.microsoft.com/office/drawing/2014/main" id="{C61736B6-73FE-4A37-BD6D-B26E2FA4EFBF}"/>
              </a:ext>
            </a:extLst>
          </p:cNvPr>
          <p:cNvSpPr/>
          <p:nvPr/>
        </p:nvSpPr>
        <p:spPr>
          <a:xfrm>
            <a:off x="5809775" y="5776111"/>
            <a:ext cx="3551508" cy="984122"/>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177748670"/>
      </p:ext>
    </p:extLst>
  </p:cSld>
  <p:clrMapOvr>
    <a:masterClrMapping/>
  </p:clrMapOvr>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1465F583-9C62-40D4-AB7F-03953F950F74}" vid="{126184B1-FDAA-4C90-8D9B-C4C35CF54E31}"/>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10701</TotalTime>
  <Words>1134</Words>
  <Application>Microsoft Office PowerPoint</Application>
  <PresentationFormat>A4 210 x 297 mm</PresentationFormat>
  <Paragraphs>94</Paragraphs>
  <Slides>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vt:i4>
      </vt:variant>
    </vt:vector>
  </HeadingPairs>
  <TitlesOfParts>
    <vt:vector size="11" baseType="lpstr">
      <vt:lpstr>HGP創英角ｺﾞｼｯｸUB</vt:lpstr>
      <vt:lpstr>Meiryo UI</vt:lpstr>
      <vt:lpstr>メイリオ</vt:lpstr>
      <vt:lpstr>游ゴシック</vt:lpstr>
      <vt:lpstr>Arial</vt:lpstr>
      <vt:lpstr>Calibri</vt:lpstr>
      <vt:lpstr>Calibri Light</vt:lpstr>
      <vt:lpstr>1_Office テーマ</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鈴木　なな子</dc:creator>
  <cp:lastModifiedBy>user-09</cp:lastModifiedBy>
  <cp:revision>713</cp:revision>
  <cp:lastPrinted>2022-11-15T02:47:09Z</cp:lastPrinted>
  <dcterms:created xsi:type="dcterms:W3CDTF">2021-06-10T05:31:53Z</dcterms:created>
  <dcterms:modified xsi:type="dcterms:W3CDTF">2022-12-14T04:22:51Z</dcterms:modified>
</cp:coreProperties>
</file>